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8" r:id="rId11"/>
    <p:sldId id="304" r:id="rId12"/>
    <p:sldId id="265" r:id="rId13"/>
    <p:sldId id="266" r:id="rId14"/>
    <p:sldId id="30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312" r:id="rId29"/>
    <p:sldId id="309" r:id="rId30"/>
    <p:sldId id="310" r:id="rId31"/>
    <p:sldId id="311" r:id="rId32"/>
    <p:sldId id="313" r:id="rId33"/>
    <p:sldId id="281" r:id="rId34"/>
    <p:sldId id="282" r:id="rId35"/>
    <p:sldId id="283" r:id="rId36"/>
    <p:sldId id="284" r:id="rId37"/>
    <p:sldId id="285" r:id="rId38"/>
    <p:sldId id="286" r:id="rId39"/>
    <p:sldId id="299" r:id="rId40"/>
    <p:sldId id="300" r:id="rId41"/>
    <p:sldId id="301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n Geumseong" initials="YG" lastIdx="1" clrIdx="0">
    <p:extLst>
      <p:ext uri="{19B8F6BF-5375-455C-9EA6-DF929625EA0E}">
        <p15:presenceInfo xmlns:p15="http://schemas.microsoft.com/office/powerpoint/2012/main" userId="09ab58668716ef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E5E"/>
    <a:srgbClr val="FF0F0F"/>
    <a:srgbClr val="CACBD6"/>
    <a:srgbClr val="F27300"/>
    <a:srgbClr val="00747B"/>
    <a:srgbClr val="00A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222" autoAdjust="0"/>
  </p:normalViewPr>
  <p:slideViewPr>
    <p:cSldViewPr>
      <p:cViewPr varScale="1">
        <p:scale>
          <a:sx n="107" d="100"/>
          <a:sy n="107" d="100"/>
        </p:scale>
        <p:origin x="183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A4590-B78B-4DA9-B953-EE489ACC6348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8E075-5DF7-42A5-B107-FD7DF0297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4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8E075-5DF7-42A5-B107-FD7DF0297B8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2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8E075-5DF7-42A5-B107-FD7DF0297B8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92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08937" y="193318"/>
            <a:ext cx="54000" cy="180000"/>
          </a:xfrm>
          <a:prstGeom prst="rect">
            <a:avLst/>
          </a:prstGeom>
          <a:solidFill>
            <a:srgbClr val="FFA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2"/>
          <p:cNvGrpSpPr/>
          <p:nvPr userDrawn="1"/>
        </p:nvGrpSpPr>
        <p:grpSpPr>
          <a:xfrm>
            <a:off x="8840182" y="-54321"/>
            <a:ext cx="76121" cy="482925"/>
            <a:chOff x="8105888" y="-477448"/>
            <a:chExt cx="76121" cy="482925"/>
          </a:xfrm>
        </p:grpSpPr>
        <p:cxnSp>
          <p:nvCxnSpPr>
            <p:cNvPr id="9" name="직선 연결선 8"/>
            <p:cNvCxnSpPr/>
            <p:nvPr/>
          </p:nvCxnSpPr>
          <p:spPr>
            <a:xfrm rot="5400000">
              <a:off x="7906012" y="-240353"/>
              <a:ext cx="478242" cy="405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25"/>
          <p:cNvGrpSpPr/>
          <p:nvPr userDrawn="1"/>
        </p:nvGrpSpPr>
        <p:grpSpPr>
          <a:xfrm>
            <a:off x="205229" y="159972"/>
            <a:ext cx="76121" cy="392288"/>
            <a:chOff x="8105888" y="-70644"/>
            <a:chExt cx="76121" cy="392288"/>
          </a:xfrm>
        </p:grpSpPr>
        <p:cxnSp>
          <p:nvCxnSpPr>
            <p:cNvPr id="12" name="직선 연결선 11"/>
            <p:cNvCxnSpPr/>
            <p:nvPr/>
          </p:nvCxnSpPr>
          <p:spPr>
            <a:xfrm rot="16200000" flipH="1">
              <a:off x="7984473" y="161014"/>
              <a:ext cx="320851" cy="40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457200" y="26127"/>
            <a:ext cx="5972188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900" kern="1200" dirty="0">
                <a:solidFill>
                  <a:schemeClr val="bg1"/>
                </a:solidFill>
                <a:latin typeface="Ebrima" pitchFamily="2" charset="0"/>
                <a:ea typeface="+mj-ea"/>
                <a:cs typeface="Ebrima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rgbClr val="F2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08937" y="193318"/>
            <a:ext cx="54000" cy="180000"/>
          </a:xfrm>
          <a:prstGeom prst="rect">
            <a:avLst/>
          </a:prstGeom>
          <a:solidFill>
            <a:srgbClr val="FFA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2"/>
          <p:cNvGrpSpPr/>
          <p:nvPr userDrawn="1"/>
        </p:nvGrpSpPr>
        <p:grpSpPr>
          <a:xfrm>
            <a:off x="8840182" y="-54321"/>
            <a:ext cx="76121" cy="482925"/>
            <a:chOff x="8105888" y="-477448"/>
            <a:chExt cx="76121" cy="482925"/>
          </a:xfrm>
        </p:grpSpPr>
        <p:cxnSp>
          <p:nvCxnSpPr>
            <p:cNvPr id="9" name="직선 연결선 8"/>
            <p:cNvCxnSpPr/>
            <p:nvPr/>
          </p:nvCxnSpPr>
          <p:spPr>
            <a:xfrm rot="5400000">
              <a:off x="7906012" y="-240353"/>
              <a:ext cx="478242" cy="405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5"/>
          <p:cNvGrpSpPr/>
          <p:nvPr userDrawn="1"/>
        </p:nvGrpSpPr>
        <p:grpSpPr>
          <a:xfrm>
            <a:off x="205229" y="159972"/>
            <a:ext cx="76121" cy="392288"/>
            <a:chOff x="8105888" y="-70644"/>
            <a:chExt cx="76121" cy="392288"/>
          </a:xfrm>
        </p:grpSpPr>
        <p:cxnSp>
          <p:nvCxnSpPr>
            <p:cNvPr id="12" name="직선 연결선 11"/>
            <p:cNvCxnSpPr/>
            <p:nvPr/>
          </p:nvCxnSpPr>
          <p:spPr>
            <a:xfrm rot="16200000" flipH="1">
              <a:off x="7984473" y="161014"/>
              <a:ext cx="320851" cy="40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457200" y="26127"/>
            <a:ext cx="5972188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900" kern="1200" dirty="0">
                <a:solidFill>
                  <a:schemeClr val="bg1"/>
                </a:solidFill>
                <a:latin typeface="Ebrima" pitchFamily="2" charset="0"/>
                <a:ea typeface="+mj-ea"/>
                <a:cs typeface="Ebrima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7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tx1">
                  <a:lumMod val="75000"/>
                  <a:lumOff val="25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6.jpe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50825"/>
            <a:ext cx="1254450" cy="126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starmoocì ëí ì´ë¯¸ì§ ê²ìê²°ê³¼">
            <a:extLst>
              <a:ext uri="{FF2B5EF4-FFF2-40B4-BE49-F238E27FC236}">
                <a16:creationId xmlns:a16="http://schemas.microsoft.com/office/drawing/2014/main" id="{61A5C567-CA11-0446-BF89-BFB12EFF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661925"/>
            <a:ext cx="2091348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ê´ì£¼ê³¼íê¸°ì ì pngì ëí ì´ë¯¸ì§ ê²ìê²°ê³¼">
            <a:extLst>
              <a:ext uri="{FF2B5EF4-FFF2-40B4-BE49-F238E27FC236}">
                <a16:creationId xmlns:a16="http://schemas.microsoft.com/office/drawing/2014/main" id="{02AF58DE-19CF-2D4B-8569-DED4BC71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0" y="4605531"/>
            <a:ext cx="1245565" cy="118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4212408" y="6165304"/>
            <a:ext cx="443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https://github.com/SmartX-Labs/SmartX-Mini-MOOC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brima" pitchFamily="2" charset="0"/>
              <a:ea typeface="Noto Sans CJK KR DemiLight" panose="020B0400000000000000" pitchFamily="34" charset="-127"/>
              <a:cs typeface="Ebrima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4581" y="6022557"/>
            <a:ext cx="1027827" cy="451793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920345" y="328096"/>
            <a:ext cx="5031440" cy="19379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Computer Systems</a:t>
            </a:r>
          </a:p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for AI-inspired Cloud</a:t>
            </a:r>
          </a:p>
          <a:p>
            <a:pPr algn="l" latinLnBrk="0"/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Theory &amp; Lab.</a:t>
            </a:r>
            <a:b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050" b="1" dirty="0">
              <a:solidFill>
                <a:schemeClr val="bg1"/>
              </a:solidFill>
              <a:latin typeface="Ebrima" pitchFamily="2" charset="0"/>
              <a:ea typeface="Noto Sans CJK JP Black" pitchFamily="34" charset="-127"/>
              <a:cs typeface="Ebrima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12" name="직선 연결선 11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7489" y="2000240"/>
            <a:ext cx="76121" cy="2071678"/>
            <a:chOff x="8105888" y="-70644"/>
            <a:chExt cx="76121" cy="2071678"/>
          </a:xfrm>
        </p:grpSpPr>
        <p:cxnSp>
          <p:nvCxnSpPr>
            <p:cNvPr id="15" name="직선 연결선 1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2990334" y="3108796"/>
            <a:ext cx="3384145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Tower (Lab#3)</a:t>
            </a:r>
            <a:endParaRPr lang="en-US" altLang="ko-KR" sz="18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8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2195736" y="2372802"/>
            <a:ext cx="5174316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200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SmartX</a:t>
            </a:r>
            <a:r>
              <a:rPr lang="en-US" altLang="ko-KR" sz="22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Labs – Mini (MOOC Selection)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D07F4ED-F6A4-4D68-A9D2-6F8EBE4B66E3}"/>
              </a:ext>
            </a:extLst>
          </p:cNvPr>
          <p:cNvSpPr/>
          <p:nvPr/>
        </p:nvSpPr>
        <p:spPr>
          <a:xfrm>
            <a:off x="816398" y="4068803"/>
            <a:ext cx="3539096" cy="23766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0E62D16-7D02-4F21-978A-CF791D45E19A}"/>
              </a:ext>
            </a:extLst>
          </p:cNvPr>
          <p:cNvSpPr/>
          <p:nvPr/>
        </p:nvSpPr>
        <p:spPr>
          <a:xfrm>
            <a:off x="4788508" y="4068803"/>
            <a:ext cx="3743932" cy="2376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34C25F-6D2A-4C95-A291-5552C56E22F1}"/>
              </a:ext>
            </a:extLst>
          </p:cNvPr>
          <p:cNvSpPr/>
          <p:nvPr/>
        </p:nvSpPr>
        <p:spPr>
          <a:xfrm>
            <a:off x="4146768" y="1490120"/>
            <a:ext cx="3539096" cy="23766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E39FBE-C643-4DAB-9CB8-08D00D59820E}"/>
              </a:ext>
            </a:extLst>
          </p:cNvPr>
          <p:cNvSpPr/>
          <p:nvPr/>
        </p:nvSpPr>
        <p:spPr>
          <a:xfrm>
            <a:off x="150324" y="1484784"/>
            <a:ext cx="3539096" cy="23766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Ubuntu boot procedure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B089F-284E-48A0-AD1F-40ED068ECE6C}"/>
              </a:ext>
            </a:extLst>
          </p:cNvPr>
          <p:cNvSpPr txBox="1"/>
          <p:nvPr/>
        </p:nvSpPr>
        <p:spPr>
          <a:xfrm>
            <a:off x="5831450" y="6536377"/>
            <a:ext cx="326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https://wiki.ubuntu.com/Booting</a:t>
            </a:r>
            <a:endParaRPr lang="ko-KR" altLang="en-US" sz="12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0EAFB1-B580-4358-AFB2-2F57889B2B8E}"/>
              </a:ext>
            </a:extLst>
          </p:cNvPr>
          <p:cNvSpPr/>
          <p:nvPr/>
        </p:nvSpPr>
        <p:spPr>
          <a:xfrm>
            <a:off x="251520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3F8872A-598F-475E-994B-F58C09C4A11C}"/>
              </a:ext>
            </a:extLst>
          </p:cNvPr>
          <p:cNvSpPr/>
          <p:nvPr/>
        </p:nvSpPr>
        <p:spPr>
          <a:xfrm>
            <a:off x="395536" y="1541077"/>
            <a:ext cx="2088232" cy="122413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BIOS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0AA0A60-A0EE-4C5E-B338-2789C7E40323}"/>
              </a:ext>
            </a:extLst>
          </p:cNvPr>
          <p:cNvSpPr/>
          <p:nvPr/>
        </p:nvSpPr>
        <p:spPr>
          <a:xfrm>
            <a:off x="4247964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73E4B0-5022-4A6D-BF67-86B3FF86DD17}"/>
              </a:ext>
            </a:extLst>
          </p:cNvPr>
          <p:cNvSpPr/>
          <p:nvPr/>
        </p:nvSpPr>
        <p:spPr>
          <a:xfrm>
            <a:off x="4391980" y="1541077"/>
            <a:ext cx="2088232" cy="12241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2. Boot loader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57A484D-1B39-452F-B555-9C44156BCC0A}"/>
              </a:ext>
            </a:extLst>
          </p:cNvPr>
          <p:cNvSpPr/>
          <p:nvPr/>
        </p:nvSpPr>
        <p:spPr>
          <a:xfrm>
            <a:off x="899592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D30397-F6F8-49DF-A0DC-5A56D01DF33C}"/>
              </a:ext>
            </a:extLst>
          </p:cNvPr>
          <p:cNvSpPr/>
          <p:nvPr/>
        </p:nvSpPr>
        <p:spPr>
          <a:xfrm>
            <a:off x="1043608" y="4146056"/>
            <a:ext cx="2088232" cy="12241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Kernel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B575FF6-41B7-43D3-A895-E2DABEBEFB26}"/>
              </a:ext>
            </a:extLst>
          </p:cNvPr>
          <p:cNvSpPr/>
          <p:nvPr/>
        </p:nvSpPr>
        <p:spPr>
          <a:xfrm>
            <a:off x="4932040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AFD7AB-A6EF-4D2F-BE2C-01114D023DF7}"/>
              </a:ext>
            </a:extLst>
          </p:cNvPr>
          <p:cNvSpPr/>
          <p:nvPr/>
        </p:nvSpPr>
        <p:spPr>
          <a:xfrm>
            <a:off x="5076056" y="4146056"/>
            <a:ext cx="2088232" cy="12241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Upstart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1FDFF6-102D-4529-AA98-CFB78BC26F0C}"/>
              </a:ext>
            </a:extLst>
          </p:cNvPr>
          <p:cNvSpPr txBox="1"/>
          <p:nvPr/>
        </p:nvSpPr>
        <p:spPr>
          <a:xfrm>
            <a:off x="2520117" y="836712"/>
            <a:ext cx="4031758" cy="369332"/>
          </a:xfrm>
          <a:prstGeom prst="rect">
            <a:avLst/>
          </a:prstGeom>
          <a:solidFill>
            <a:srgbClr val="C000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Ubuntu boot up phases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DCBC5-E6D7-421E-9F48-23B299D0251E}"/>
              </a:ext>
            </a:extLst>
          </p:cNvPr>
          <p:cNvSpPr txBox="1"/>
          <p:nvPr/>
        </p:nvSpPr>
        <p:spPr>
          <a:xfrm>
            <a:off x="5076056" y="5631631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▶  </a:t>
            </a:r>
            <a:r>
              <a:rPr lang="en-US" altLang="ko-KR" sz="1200" b="1" dirty="0"/>
              <a:t>After the kernel is running, the remainder of the operating system is brought online.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B6AA4-6BC8-4006-BEAD-E9D7376AACD9}"/>
              </a:ext>
            </a:extLst>
          </p:cNvPr>
          <p:cNvSpPr txBox="1"/>
          <p:nvPr/>
        </p:nvSpPr>
        <p:spPr>
          <a:xfrm>
            <a:off x="371700" y="288557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When the computer begins execution, it starts by executing the firmware, and obtain the boot loader.</a:t>
            </a:r>
            <a:endParaRPr lang="ko-KR" altLang="en-US" sz="12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5187E25-E774-4983-A4C2-21966D47B73E}"/>
              </a:ext>
            </a:extLst>
          </p:cNvPr>
          <p:cNvSpPr/>
          <p:nvPr/>
        </p:nvSpPr>
        <p:spPr>
          <a:xfrm>
            <a:off x="2585946" y="2025416"/>
            <a:ext cx="1560822" cy="2880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D0B7311F-D888-48B8-9811-38C7E8CCE427}"/>
              </a:ext>
            </a:extLst>
          </p:cNvPr>
          <p:cNvSpPr/>
          <p:nvPr/>
        </p:nvSpPr>
        <p:spPr>
          <a:xfrm>
            <a:off x="125964" y="4689140"/>
            <a:ext cx="677236" cy="24355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2DF57BC3-D08B-4EF8-AC2F-2309D8B8292A}"/>
              </a:ext>
            </a:extLst>
          </p:cNvPr>
          <p:cNvSpPr/>
          <p:nvPr/>
        </p:nvSpPr>
        <p:spPr>
          <a:xfrm>
            <a:off x="3251586" y="4664873"/>
            <a:ext cx="1560822" cy="288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88465B5A-CD2E-4ECE-A22D-7B4322032C5B}"/>
              </a:ext>
            </a:extLst>
          </p:cNvPr>
          <p:cNvSpPr/>
          <p:nvPr/>
        </p:nvSpPr>
        <p:spPr>
          <a:xfrm>
            <a:off x="6698338" y="2048864"/>
            <a:ext cx="1546069" cy="2645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17092F-4479-4A77-B528-4A3728BDA006}"/>
              </a:ext>
            </a:extLst>
          </p:cNvPr>
          <p:cNvSpPr txBox="1"/>
          <p:nvPr/>
        </p:nvSpPr>
        <p:spPr>
          <a:xfrm>
            <a:off x="4391980" y="288779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job of the boot loader is to begin the next phase, loading the kernel and an initial ram disk filesystem.</a:t>
            </a:r>
            <a:endParaRPr lang="ko-KR" alt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8E7A3C-6447-4566-A6FD-CA2802418971}"/>
              </a:ext>
            </a:extLst>
          </p:cNvPr>
          <p:cNvSpPr txBox="1"/>
          <p:nvPr/>
        </p:nvSpPr>
        <p:spPr>
          <a:xfrm>
            <a:off x="1037774" y="551723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kernel launches the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 script inside the </a:t>
            </a:r>
            <a:r>
              <a:rPr lang="en-US" altLang="ko-KR" sz="1200" b="1" dirty="0" err="1"/>
              <a:t>initrd</a:t>
            </a:r>
            <a:r>
              <a:rPr lang="en-US" altLang="ko-KR" sz="1200" b="1" dirty="0"/>
              <a:t> file system, which loads hardware drivers and finds the root partition.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5720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564CAD-2054-41AB-BCBB-F29882C9F0BA}"/>
              </a:ext>
            </a:extLst>
          </p:cNvPr>
          <p:cNvSpPr/>
          <p:nvPr/>
        </p:nvSpPr>
        <p:spPr>
          <a:xfrm>
            <a:off x="1115617" y="4588803"/>
            <a:ext cx="5472607" cy="18645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4DD55B-EF20-4B34-988C-C1D70525D05E}"/>
              </a:ext>
            </a:extLst>
          </p:cNvPr>
          <p:cNvSpPr/>
          <p:nvPr/>
        </p:nvSpPr>
        <p:spPr>
          <a:xfrm>
            <a:off x="251520" y="2081856"/>
            <a:ext cx="4104456" cy="23049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5355328-D0AE-4983-8F69-E49CDF91895C}"/>
              </a:ext>
            </a:extLst>
          </p:cNvPr>
          <p:cNvSpPr/>
          <p:nvPr/>
        </p:nvSpPr>
        <p:spPr>
          <a:xfrm>
            <a:off x="4644008" y="2081856"/>
            <a:ext cx="4104456" cy="23049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Remote OS installation on machines</a:t>
            </a:r>
            <a:endParaRPr lang="ko-KR" altLang="en-US" dirty="0"/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557316BD-34F0-4989-A49F-9CB1CCF72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154560"/>
            <a:ext cx="2160240" cy="2160240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8C82E7F-B19E-422E-9F23-C8D6A9226F92}"/>
              </a:ext>
            </a:extLst>
          </p:cNvPr>
          <p:cNvSpPr/>
          <p:nvPr/>
        </p:nvSpPr>
        <p:spPr>
          <a:xfrm>
            <a:off x="683568" y="2226568"/>
            <a:ext cx="1069454" cy="2016224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AF59DB-C8B1-455C-BBCC-5E2662B1DF58}"/>
              </a:ext>
            </a:extLst>
          </p:cNvPr>
          <p:cNvSpPr txBox="1"/>
          <p:nvPr/>
        </p:nvSpPr>
        <p:spPr>
          <a:xfrm>
            <a:off x="2468951" y="980728"/>
            <a:ext cx="4206098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Remote OS installation targets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4A3A277-7641-406D-B011-A6D1F6F44A0C}"/>
              </a:ext>
            </a:extLst>
          </p:cNvPr>
          <p:cNvSpPr/>
          <p:nvPr/>
        </p:nvSpPr>
        <p:spPr>
          <a:xfrm rot="4677311">
            <a:off x="3065221" y="294887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4A6A6D-BCE6-4CF6-BC61-ABD75A01A554}"/>
              </a:ext>
            </a:extLst>
          </p:cNvPr>
          <p:cNvSpPr txBox="1"/>
          <p:nvPr/>
        </p:nvSpPr>
        <p:spPr>
          <a:xfrm>
            <a:off x="1974379" y="2320062"/>
            <a:ext cx="137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Bare metal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850CCD-8CE5-4950-8446-3A9780058A68}"/>
              </a:ext>
            </a:extLst>
          </p:cNvPr>
          <p:cNvSpPr txBox="1"/>
          <p:nvPr/>
        </p:nvSpPr>
        <p:spPr>
          <a:xfrm>
            <a:off x="6364348" y="2298576"/>
            <a:ext cx="159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Mobile device</a:t>
            </a:r>
            <a:endParaRPr lang="ko-KR" altLang="en-US" sz="1600" b="1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023BB89-2A8B-41F1-A8E7-E0D6BCDAAEEF}"/>
              </a:ext>
            </a:extLst>
          </p:cNvPr>
          <p:cNvSpPr txBox="1">
            <a:spLocks/>
          </p:cNvSpPr>
          <p:nvPr/>
        </p:nvSpPr>
        <p:spPr>
          <a:xfrm>
            <a:off x="1763688" y="2789380"/>
            <a:ext cx="2520280" cy="15757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absent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For remote OS installation, the host doesn't have a decision-making power.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0683E54-4C0F-4A0A-9A27-0FF2C0C356F0}"/>
              </a:ext>
            </a:extLst>
          </p:cNvPr>
          <p:cNvSpPr txBox="1">
            <a:spLocks/>
          </p:cNvSpPr>
          <p:nvPr/>
        </p:nvSpPr>
        <p:spPr>
          <a:xfrm>
            <a:off x="6192180" y="2805372"/>
            <a:ext cx="2304256" cy="13597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already activated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From the standpoint of user, OS is installed automatically by host.</a:t>
            </a:r>
          </a:p>
        </p:txBody>
      </p:sp>
      <p:pic>
        <p:nvPicPr>
          <p:cNvPr id="1028" name="Picture 4" descr="metal as a serviceì ëí ì´ë¯¸ì§ ê²ìê²°ê³¼">
            <a:extLst>
              <a:ext uri="{FF2B5EF4-FFF2-40B4-BE49-F238E27FC236}">
                <a16:creationId xmlns:a16="http://schemas.microsoft.com/office/drawing/2014/main" id="{D2D6BAED-5039-449C-A700-34C92554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30" y="4747230"/>
            <a:ext cx="1547677" cy="154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38D23F72-A760-4B4B-B395-C3FFD0BC85D1}"/>
              </a:ext>
            </a:extLst>
          </p:cNvPr>
          <p:cNvSpPr/>
          <p:nvPr/>
        </p:nvSpPr>
        <p:spPr>
          <a:xfrm rot="16917984">
            <a:off x="5829850" y="292996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로 굽음 28">
            <a:extLst>
              <a:ext uri="{FF2B5EF4-FFF2-40B4-BE49-F238E27FC236}">
                <a16:creationId xmlns:a16="http://schemas.microsoft.com/office/drawing/2014/main" id="{35BB10E9-B866-43A0-BF40-44270B365038}"/>
              </a:ext>
            </a:extLst>
          </p:cNvPr>
          <p:cNvSpPr/>
          <p:nvPr/>
        </p:nvSpPr>
        <p:spPr>
          <a:xfrm rot="5400000">
            <a:off x="118355" y="4808005"/>
            <a:ext cx="1274442" cy="432048"/>
          </a:xfrm>
          <a:prstGeom prst="bentUpArrow">
            <a:avLst>
              <a:gd name="adj1" fmla="val 18885"/>
              <a:gd name="adj2" fmla="val 32407"/>
              <a:gd name="adj3" fmla="val 419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52722BC7-F877-4FA8-ABEB-E444C5F3CACF}"/>
              </a:ext>
            </a:extLst>
          </p:cNvPr>
          <p:cNvSpPr txBox="1">
            <a:spLocks/>
          </p:cNvSpPr>
          <p:nvPr/>
        </p:nvSpPr>
        <p:spPr>
          <a:xfrm>
            <a:off x="2987823" y="4880163"/>
            <a:ext cx="3616572" cy="123483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buClr>
                <a:srgbClr val="F27300"/>
              </a:buClr>
              <a:defRPr/>
            </a:pP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MAAS(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 As A Service) is better suited to the 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bare 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.</a:t>
            </a:r>
          </a:p>
        </p:txBody>
      </p:sp>
      <p:pic>
        <p:nvPicPr>
          <p:cNvPr id="1026" name="Picture 2" descr="foreman toolì ëí ì´ë¯¸ì§ ê²ìê²°ê³¼">
            <a:extLst>
              <a:ext uri="{FF2B5EF4-FFF2-40B4-BE49-F238E27FC236}">
                <a16:creationId xmlns:a16="http://schemas.microsoft.com/office/drawing/2014/main" id="{96BA3D64-4208-4A2A-B6A2-D79C5B3E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23" y="4781029"/>
            <a:ext cx="914400" cy="7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ppet razor toolsì ëí ì´ë¯¸ì§ ê²ìê²°ê³¼">
            <a:extLst>
              <a:ext uri="{FF2B5EF4-FFF2-40B4-BE49-F238E27FC236}">
                <a16:creationId xmlns:a16="http://schemas.microsoft.com/office/drawing/2014/main" id="{C2052EA7-174F-4521-8D17-0652C3C41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34" y="4847048"/>
            <a:ext cx="1220681" cy="64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37D37A-5284-46C9-9CF0-2830736B4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182" y="5722775"/>
            <a:ext cx="880507" cy="392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EED89F-A1E4-419C-9631-59E90455C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406" y="5661324"/>
            <a:ext cx="11811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6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aas pi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710" y="785794"/>
            <a:ext cx="1182930" cy="9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ubuntu maa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1357298"/>
            <a:ext cx="3670330" cy="2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tro-arch-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97" y="3665309"/>
            <a:ext cx="4099455" cy="26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/>
          <p:cNvSpPr txBox="1">
            <a:spLocks/>
          </p:cNvSpPr>
          <p:nvPr/>
        </p:nvSpPr>
        <p:spPr>
          <a:xfrm>
            <a:off x="4071934" y="1785926"/>
            <a:ext cx="4656396" cy="1573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Bear-metal machines can be quickly provisioned and destroyed; MAAS provides management of a large number of physical machines by creating a single resource pool</a:t>
            </a:r>
          </a:p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can act as a standalone PXE services, provides Web GUI, supports various Linux distribution installation,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374" y="4477438"/>
            <a:ext cx="3678823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Region Controller: Deals with operator requests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Rack Controller: Provide the high bandwidth services to multiple server racks + Cache OS install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859" y="4103839"/>
            <a:ext cx="3422732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Controller Architecture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Provisioning: </a:t>
            </a:r>
            <a:r>
              <a:rPr lang="en-US" altLang="ko-KR" dirty="0" err="1">
                <a:ea typeface="Ebrima" pitchFamily="2" charset="0"/>
              </a:rPr>
              <a:t>Ubuntu</a:t>
            </a:r>
            <a:r>
              <a:rPr lang="en-US" altLang="ko-KR" dirty="0">
                <a:ea typeface="Ebrima" pitchFamily="2" charset="0"/>
              </a:rPr>
              <a:t> MAAS (Metal as a Service)</a:t>
            </a:r>
            <a:endParaRPr dirty="0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 txBox="1">
            <a:spLocks/>
          </p:cNvSpPr>
          <p:nvPr/>
        </p:nvSpPr>
        <p:spPr>
          <a:xfrm>
            <a:off x="1067548" y="5613999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Tx/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Box Hardware Requirements for Automated Installation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70467" y="51571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Warning!</a:t>
            </a:r>
            <a:endParaRPr lang="ko-KR" altLang="en-US" b="1" dirty="0">
              <a:solidFill>
                <a:srgbClr val="FF0000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27984" y="5484610"/>
            <a:ext cx="3386848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</a:t>
            </a: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, Intel AMT, IBM HMC, …  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PXE bootable with DHCP option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Two Ethernet interfaces</a:t>
            </a: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MAAS: OS Automated Installation</a:t>
            </a:r>
            <a:endParaRPr dirty="0">
              <a:ea typeface="Ebrima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F6FA9C-98A8-4E4A-97EA-B0E521EABE5E}"/>
              </a:ext>
            </a:extLst>
          </p:cNvPr>
          <p:cNvGrpSpPr/>
          <p:nvPr/>
        </p:nvGrpSpPr>
        <p:grpSpPr>
          <a:xfrm>
            <a:off x="209561" y="1039278"/>
            <a:ext cx="8724878" cy="4117914"/>
            <a:chOff x="56903" y="1600102"/>
            <a:chExt cx="8043663" cy="3674574"/>
          </a:xfrm>
        </p:grpSpPr>
        <p:sp>
          <p:nvSpPr>
            <p:cNvPr id="123" name="모서리가 둥근 직사각형 32">
              <a:extLst>
                <a:ext uri="{FF2B5EF4-FFF2-40B4-BE49-F238E27FC236}">
                  <a16:creationId xmlns:a16="http://schemas.microsoft.com/office/drawing/2014/main" id="{1DB9156E-1BB8-4ED8-8D7D-FAA924D687B2}"/>
                </a:ext>
              </a:extLst>
            </p:cNvPr>
            <p:cNvSpPr/>
            <p:nvPr/>
          </p:nvSpPr>
          <p:spPr>
            <a:xfrm>
              <a:off x="3032082" y="1642838"/>
              <a:ext cx="5029460" cy="3615060"/>
            </a:xfrm>
            <a:prstGeom prst="roundRect">
              <a:avLst>
                <a:gd name="adj" fmla="val 6978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모서리가 둥근 직사각형 69">
              <a:extLst>
                <a:ext uri="{FF2B5EF4-FFF2-40B4-BE49-F238E27FC236}">
                  <a16:creationId xmlns:a16="http://schemas.microsoft.com/office/drawing/2014/main" id="{8C8E6936-EA21-44DC-A405-E765847ED3F6}"/>
                </a:ext>
              </a:extLst>
            </p:cNvPr>
            <p:cNvSpPr/>
            <p:nvPr/>
          </p:nvSpPr>
          <p:spPr>
            <a:xfrm>
              <a:off x="376083" y="1659616"/>
              <a:ext cx="2728417" cy="3615060"/>
            </a:xfrm>
            <a:prstGeom prst="round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1F14B63-A203-4ACF-A3B0-67114D57D601}"/>
                </a:ext>
              </a:extLst>
            </p:cNvPr>
            <p:cNvSpPr txBox="1"/>
            <p:nvPr/>
          </p:nvSpPr>
          <p:spPr>
            <a:xfrm>
              <a:off x="4601092" y="1609935"/>
              <a:ext cx="2666328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Automatic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881555C-6E09-44CF-A020-DF829DFF60DC}"/>
                </a:ext>
              </a:extLst>
            </p:cNvPr>
            <p:cNvSpPr txBox="1"/>
            <p:nvPr/>
          </p:nvSpPr>
          <p:spPr>
            <a:xfrm>
              <a:off x="701868" y="1600102"/>
              <a:ext cx="2338247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Manual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모서리가 둥근 직사각형 6">
              <a:extLst>
                <a:ext uri="{FF2B5EF4-FFF2-40B4-BE49-F238E27FC236}">
                  <a16:creationId xmlns:a16="http://schemas.microsoft.com/office/drawing/2014/main" id="{850C30BA-E839-4692-8875-1910588F2580}"/>
                </a:ext>
              </a:extLst>
            </p:cNvPr>
            <p:cNvSpPr/>
            <p:nvPr/>
          </p:nvSpPr>
          <p:spPr>
            <a:xfrm>
              <a:off x="3410250" y="4530141"/>
              <a:ext cx="1440925" cy="57255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C21368-F5C1-47E9-AC6C-7B6F05CA2121}"/>
                </a:ext>
              </a:extLst>
            </p:cNvPr>
            <p:cNvSpPr/>
            <p:nvPr/>
          </p:nvSpPr>
          <p:spPr>
            <a:xfrm>
              <a:off x="5353690" y="2160784"/>
              <a:ext cx="788418" cy="2121254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60000"/>
                  <a:lumOff val="40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Rack Controller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모서리가 둥근 직사각형 10">
              <a:extLst>
                <a:ext uri="{FF2B5EF4-FFF2-40B4-BE49-F238E27FC236}">
                  <a16:creationId xmlns:a16="http://schemas.microsoft.com/office/drawing/2014/main" id="{0CCF9521-0B2A-4BE6-82E0-B4F3DCC5E763}"/>
                </a:ext>
              </a:extLst>
            </p:cNvPr>
            <p:cNvSpPr/>
            <p:nvPr/>
          </p:nvSpPr>
          <p:spPr>
            <a:xfrm>
              <a:off x="5141105" y="2806029"/>
              <a:ext cx="292733" cy="2590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DHCP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모서리가 둥근 직사각형 11">
              <a:extLst>
                <a:ext uri="{FF2B5EF4-FFF2-40B4-BE49-F238E27FC236}">
                  <a16:creationId xmlns:a16="http://schemas.microsoft.com/office/drawing/2014/main" id="{1D978A27-DB99-48D8-B029-EE608A6C4863}"/>
                </a:ext>
              </a:extLst>
            </p:cNvPr>
            <p:cNvSpPr/>
            <p:nvPr/>
          </p:nvSpPr>
          <p:spPr>
            <a:xfrm>
              <a:off x="5141105" y="3191730"/>
              <a:ext cx="292733" cy="26731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TFTP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모서리가 둥근 직사각형 12">
              <a:extLst>
                <a:ext uri="{FF2B5EF4-FFF2-40B4-BE49-F238E27FC236}">
                  <a16:creationId xmlns:a16="http://schemas.microsoft.com/office/drawing/2014/main" id="{86CB85FB-DC7D-4098-9F55-C7D90C7BE333}"/>
                </a:ext>
              </a:extLst>
            </p:cNvPr>
            <p:cNvSpPr/>
            <p:nvPr/>
          </p:nvSpPr>
          <p:spPr>
            <a:xfrm>
              <a:off x="5141105" y="3555663"/>
              <a:ext cx="292733" cy="26070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WEB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모서리가 둥근 직사각형 13">
              <a:extLst>
                <a:ext uri="{FF2B5EF4-FFF2-40B4-BE49-F238E27FC236}">
                  <a16:creationId xmlns:a16="http://schemas.microsoft.com/office/drawing/2014/main" id="{12FE796C-0577-4C2D-8F9D-E8DDDFD45DCA}"/>
                </a:ext>
              </a:extLst>
            </p:cNvPr>
            <p:cNvSpPr/>
            <p:nvPr/>
          </p:nvSpPr>
          <p:spPr>
            <a:xfrm>
              <a:off x="3439333" y="2161830"/>
              <a:ext cx="1440925" cy="52914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모서리가 둥근 직사각형 15">
              <a:extLst>
                <a:ext uri="{FF2B5EF4-FFF2-40B4-BE49-F238E27FC236}">
                  <a16:creationId xmlns:a16="http://schemas.microsoft.com/office/drawing/2014/main" id="{3C51AE7F-2BEA-44A8-881C-5C1E1D99106E}"/>
                </a:ext>
              </a:extLst>
            </p:cNvPr>
            <p:cNvSpPr/>
            <p:nvPr/>
          </p:nvSpPr>
          <p:spPr>
            <a:xfrm>
              <a:off x="3416807" y="3084675"/>
              <a:ext cx="1440925" cy="50994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모서리가 둥근 직사각형 19">
              <a:extLst>
                <a:ext uri="{FF2B5EF4-FFF2-40B4-BE49-F238E27FC236}">
                  <a16:creationId xmlns:a16="http://schemas.microsoft.com/office/drawing/2014/main" id="{25FFE5E9-CC6C-4A2B-AAFD-44677B4EB6B4}"/>
                </a:ext>
              </a:extLst>
            </p:cNvPr>
            <p:cNvSpPr/>
            <p:nvPr/>
          </p:nvSpPr>
          <p:spPr>
            <a:xfrm>
              <a:off x="3416807" y="3737734"/>
              <a:ext cx="1440925" cy="54430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4508E3F-14BC-4BA3-A0B0-C86211954BC6}"/>
                </a:ext>
              </a:extLst>
            </p:cNvPr>
            <p:cNvSpPr txBox="1"/>
            <p:nvPr/>
          </p:nvSpPr>
          <p:spPr>
            <a:xfrm>
              <a:off x="3469252" y="2227546"/>
              <a:ext cx="1367302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IPMI Based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 Management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FBC4AA8-B32A-4070-B8DE-E4E3EB8448A4}"/>
                </a:ext>
              </a:extLst>
            </p:cNvPr>
            <p:cNvSpPr txBox="1"/>
            <p:nvPr/>
          </p:nvSpPr>
          <p:spPr>
            <a:xfrm>
              <a:off x="3677285" y="3213156"/>
              <a:ext cx="907693" cy="22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PXE Booting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4F62DCC-2A1C-47D7-BD65-5140D6DAF538}"/>
                </a:ext>
              </a:extLst>
            </p:cNvPr>
            <p:cNvSpPr txBox="1"/>
            <p:nvPr/>
          </p:nvSpPr>
          <p:spPr>
            <a:xfrm>
              <a:off x="3621400" y="3823162"/>
              <a:ext cx="1037743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Installation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94DDAA1-6CAE-4D29-9F57-B1405DD520F6}"/>
                </a:ext>
              </a:extLst>
            </p:cNvPr>
            <p:cNvSpPr txBox="1"/>
            <p:nvPr/>
          </p:nvSpPr>
          <p:spPr>
            <a:xfrm>
              <a:off x="3532040" y="4624859"/>
              <a:ext cx="1197350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Configuration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434ADBB-1079-4769-BE26-7B5A4F424844}"/>
                </a:ext>
              </a:extLst>
            </p:cNvPr>
            <p:cNvSpPr/>
            <p:nvPr/>
          </p:nvSpPr>
          <p:spPr>
            <a:xfrm>
              <a:off x="3474081" y="218462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1CA575D7-C05A-4732-90D2-F72179272640}"/>
                </a:ext>
              </a:extLst>
            </p:cNvPr>
            <p:cNvSpPr/>
            <p:nvPr/>
          </p:nvSpPr>
          <p:spPr>
            <a:xfrm>
              <a:off x="3446828" y="3111468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D6DEE3-11FB-43B6-9CA4-8C785B1ED130}"/>
                </a:ext>
              </a:extLst>
            </p:cNvPr>
            <p:cNvSpPr/>
            <p:nvPr/>
          </p:nvSpPr>
          <p:spPr>
            <a:xfrm>
              <a:off x="3446828" y="3773619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D608521-D124-463D-9097-9E4DA2991D48}"/>
                </a:ext>
              </a:extLst>
            </p:cNvPr>
            <p:cNvSpPr/>
            <p:nvPr/>
          </p:nvSpPr>
          <p:spPr>
            <a:xfrm>
              <a:off x="3440558" y="455738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60720662-CC7D-4572-AA23-3975D38B5B9F}"/>
                </a:ext>
              </a:extLst>
            </p:cNvPr>
            <p:cNvCxnSpPr>
              <a:stCxn id="132" idx="3"/>
            </p:cNvCxnSpPr>
            <p:nvPr/>
          </p:nvCxnSpPr>
          <p:spPr>
            <a:xfrm>
              <a:off x="4880258" y="2426401"/>
              <a:ext cx="473431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none"/>
            </a:ln>
            <a:effectLst/>
          </p:spPr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E8B2F3E-C4BF-4A90-A362-30027358A4E6}"/>
                </a:ext>
              </a:extLst>
            </p:cNvPr>
            <p:cNvCxnSpPr>
              <a:stCxn id="133" idx="3"/>
              <a:endCxn id="129" idx="1"/>
            </p:cNvCxnSpPr>
            <p:nvPr/>
          </p:nvCxnSpPr>
          <p:spPr>
            <a:xfrm flipV="1">
              <a:off x="4857732" y="2935544"/>
              <a:ext cx="283372" cy="4041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A0F3D1EB-CE58-4DF2-84F7-2A581BFF78B2}"/>
                </a:ext>
              </a:extLst>
            </p:cNvPr>
            <p:cNvCxnSpPr>
              <a:stCxn id="133" idx="3"/>
              <a:endCxn id="130" idx="1"/>
            </p:cNvCxnSpPr>
            <p:nvPr/>
          </p:nvCxnSpPr>
          <p:spPr>
            <a:xfrm flipV="1">
              <a:off x="4857732" y="3325387"/>
              <a:ext cx="283372" cy="1426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8606E18-4BBF-4C52-9AF6-A48D6882D870}"/>
                </a:ext>
              </a:extLst>
            </p:cNvPr>
            <p:cNvCxnSpPr>
              <a:stCxn id="133" idx="3"/>
              <a:endCxn id="131" idx="1"/>
            </p:cNvCxnSpPr>
            <p:nvPr/>
          </p:nvCxnSpPr>
          <p:spPr>
            <a:xfrm>
              <a:off x="4857732" y="3339649"/>
              <a:ext cx="283372" cy="3463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0B548AD6-0884-4DD2-852C-96C808F56B4E}"/>
                </a:ext>
              </a:extLst>
            </p:cNvPr>
            <p:cNvCxnSpPr>
              <a:stCxn id="134" idx="3"/>
              <a:endCxn id="131" idx="1"/>
            </p:cNvCxnSpPr>
            <p:nvPr/>
          </p:nvCxnSpPr>
          <p:spPr>
            <a:xfrm flipV="1">
              <a:off x="4857732" y="3686014"/>
              <a:ext cx="283372" cy="3238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CF058DFF-4F92-4453-9215-BA6D4B21C16F}"/>
                </a:ext>
              </a:extLst>
            </p:cNvPr>
            <p:cNvGrpSpPr/>
            <p:nvPr/>
          </p:nvGrpSpPr>
          <p:grpSpPr>
            <a:xfrm>
              <a:off x="7145581" y="2128730"/>
              <a:ext cx="954985" cy="934283"/>
              <a:chOff x="7916490" y="1989148"/>
              <a:chExt cx="954985" cy="934283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B80CC44-1F57-44F5-A2D1-7044B75FA7FD}"/>
                  </a:ext>
                </a:extLst>
              </p:cNvPr>
              <p:cNvSpPr/>
              <p:nvPr/>
            </p:nvSpPr>
            <p:spPr>
              <a:xfrm>
                <a:off x="8033242" y="1989148"/>
                <a:ext cx="838233" cy="357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Installation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Triggering</a:t>
                </a: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AC9EC8E9-1329-4749-989E-238EAE456619}"/>
                  </a:ext>
                </a:extLst>
              </p:cNvPr>
              <p:cNvSpPr/>
              <p:nvPr/>
            </p:nvSpPr>
            <p:spPr>
              <a:xfrm>
                <a:off x="7985959" y="2129207"/>
                <a:ext cx="142611" cy="14540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51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862C50BD-7B94-47E9-A9C7-DA3961526F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1904" y="2389969"/>
                <a:ext cx="399832" cy="357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" name="왼쪽 화살표 81">
                <a:extLst>
                  <a:ext uri="{FF2B5EF4-FFF2-40B4-BE49-F238E27FC236}">
                    <a16:creationId xmlns:a16="http://schemas.microsoft.com/office/drawing/2014/main" id="{CF59D038-7957-4883-82C9-E04964E912A5}"/>
                  </a:ext>
                </a:extLst>
              </p:cNvPr>
              <p:cNvSpPr/>
              <p:nvPr/>
            </p:nvSpPr>
            <p:spPr>
              <a:xfrm>
                <a:off x="7916490" y="2504322"/>
                <a:ext cx="295187" cy="231183"/>
              </a:xfrm>
              <a:prstGeom prst="lef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F19C0F5-700A-48C4-AB3B-B8FC79F2FDE7}"/>
                  </a:ext>
                </a:extLst>
              </p:cNvPr>
              <p:cNvSpPr txBox="1"/>
              <p:nvPr/>
            </p:nvSpPr>
            <p:spPr>
              <a:xfrm>
                <a:off x="8126629" y="2696852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54" name="모서리가 둥근 직사각형 49">
              <a:extLst>
                <a:ext uri="{FF2B5EF4-FFF2-40B4-BE49-F238E27FC236}">
                  <a16:creationId xmlns:a16="http://schemas.microsoft.com/office/drawing/2014/main" id="{83B2F258-A55E-4EB5-BF50-B0097B07EE97}"/>
                </a:ext>
              </a:extLst>
            </p:cNvPr>
            <p:cNvSpPr/>
            <p:nvPr/>
          </p:nvSpPr>
          <p:spPr>
            <a:xfrm>
              <a:off x="1123717" y="2102464"/>
              <a:ext cx="1722832" cy="300022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모서리가 둥근 직사각형 41">
              <a:extLst>
                <a:ext uri="{FF2B5EF4-FFF2-40B4-BE49-F238E27FC236}">
                  <a16:creationId xmlns:a16="http://schemas.microsoft.com/office/drawing/2014/main" id="{5C18C727-76C6-4C83-83AF-550063BAF531}"/>
                </a:ext>
              </a:extLst>
            </p:cNvPr>
            <p:cNvSpPr/>
            <p:nvPr/>
          </p:nvSpPr>
          <p:spPr>
            <a:xfrm>
              <a:off x="1234811" y="224085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Reboot Manually</a:t>
              </a:r>
            </a:p>
          </p:txBody>
        </p:sp>
        <p:sp>
          <p:nvSpPr>
            <p:cNvPr id="156" name="모서리가 둥근 직사각형 42">
              <a:extLst>
                <a:ext uri="{FF2B5EF4-FFF2-40B4-BE49-F238E27FC236}">
                  <a16:creationId xmlns:a16="http://schemas.microsoft.com/office/drawing/2014/main" id="{489E5CFF-9009-4F88-A2E8-DA669D65160A}"/>
                </a:ext>
              </a:extLst>
            </p:cNvPr>
            <p:cNvSpPr/>
            <p:nvPr/>
          </p:nvSpPr>
          <p:spPr>
            <a:xfrm>
              <a:off x="1229244" y="3157987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Prepare Install CD/USB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Choose CD/USB Boot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모서리가 둥근 직사각형 43">
              <a:extLst>
                <a:ext uri="{FF2B5EF4-FFF2-40B4-BE49-F238E27FC236}">
                  <a16:creationId xmlns:a16="http://schemas.microsoft.com/office/drawing/2014/main" id="{94417B89-530D-4073-8BA6-7E3F7ABC8036}"/>
                </a:ext>
              </a:extLst>
            </p:cNvPr>
            <p:cNvSpPr/>
            <p:nvPr/>
          </p:nvSpPr>
          <p:spPr>
            <a:xfrm>
              <a:off x="1229243" y="3775867"/>
              <a:ext cx="1492726" cy="46089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Answer each questions manually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(partitions, interfaces, etc...)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모서리가 둥근 직사각형 44">
              <a:extLst>
                <a:ext uri="{FF2B5EF4-FFF2-40B4-BE49-F238E27FC236}">
                  <a16:creationId xmlns:a16="http://schemas.microsoft.com/office/drawing/2014/main" id="{4195DA59-F9FB-4CE8-8FD9-A0D4C6383A3E}"/>
                </a:ext>
              </a:extLst>
            </p:cNvPr>
            <p:cNvSpPr/>
            <p:nvPr/>
          </p:nvSpPr>
          <p:spPr>
            <a:xfrm>
              <a:off x="1233296" y="463077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Configure the box after installation</a:t>
              </a:r>
              <a:b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(NIC, Account, etc.)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9A33E35-ED9D-4856-866F-7429E2E157EF}"/>
                </a:ext>
              </a:extLst>
            </p:cNvPr>
            <p:cNvCxnSpPr>
              <a:stCxn id="155" idx="3"/>
              <a:endCxn id="132" idx="1"/>
            </p:cNvCxnSpPr>
            <p:nvPr/>
          </p:nvCxnSpPr>
          <p:spPr>
            <a:xfrm>
              <a:off x="2727536" y="2425786"/>
              <a:ext cx="711797" cy="615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6DE6D567-883D-431F-9EBC-61C291A0143D}"/>
                </a:ext>
              </a:extLst>
            </p:cNvPr>
            <p:cNvCxnSpPr>
              <a:stCxn id="156" idx="3"/>
              <a:endCxn id="133" idx="1"/>
            </p:cNvCxnSpPr>
            <p:nvPr/>
          </p:nvCxnSpPr>
          <p:spPr>
            <a:xfrm flipV="1">
              <a:off x="2721969" y="3339649"/>
              <a:ext cx="694838" cy="32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CC14B2C8-1B1B-4D99-A012-0F02E6626F50}"/>
                </a:ext>
              </a:extLst>
            </p:cNvPr>
            <p:cNvCxnSpPr>
              <a:stCxn id="157" idx="3"/>
              <a:endCxn id="134" idx="1"/>
            </p:cNvCxnSpPr>
            <p:nvPr/>
          </p:nvCxnSpPr>
          <p:spPr>
            <a:xfrm>
              <a:off x="2721969" y="4006313"/>
              <a:ext cx="694838" cy="35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2DE4454-210C-4796-A4F5-E79D30D80ACD}"/>
                </a:ext>
              </a:extLst>
            </p:cNvPr>
            <p:cNvCxnSpPr>
              <a:stCxn id="158" idx="3"/>
              <a:endCxn id="127" idx="1"/>
            </p:cNvCxnSpPr>
            <p:nvPr/>
          </p:nvCxnSpPr>
          <p:spPr>
            <a:xfrm>
              <a:off x="2726021" y="4815706"/>
              <a:ext cx="684229" cy="710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163" name="왼쪽 화살표 76">
              <a:extLst>
                <a:ext uri="{FF2B5EF4-FFF2-40B4-BE49-F238E27FC236}">
                  <a16:creationId xmlns:a16="http://schemas.microsoft.com/office/drawing/2014/main" id="{C9D8BEF1-69C9-48A9-AE20-265CAFBF40DD}"/>
                </a:ext>
              </a:extLst>
            </p:cNvPr>
            <p:cNvSpPr/>
            <p:nvPr/>
          </p:nvSpPr>
          <p:spPr>
            <a:xfrm rot="7434778">
              <a:off x="466070" y="2818783"/>
              <a:ext cx="976225" cy="168749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왼쪽 화살표 78">
              <a:extLst>
                <a:ext uri="{FF2B5EF4-FFF2-40B4-BE49-F238E27FC236}">
                  <a16:creationId xmlns:a16="http://schemas.microsoft.com/office/drawing/2014/main" id="{D8A5C9ED-4830-47E8-8BFE-6DB1041670EC}"/>
                </a:ext>
              </a:extLst>
            </p:cNvPr>
            <p:cNvSpPr/>
            <p:nvPr/>
          </p:nvSpPr>
          <p:spPr>
            <a:xfrm rot="12483227">
              <a:off x="672115" y="3720481"/>
              <a:ext cx="560655" cy="172201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왼쪽 화살표 79">
              <a:extLst>
                <a:ext uri="{FF2B5EF4-FFF2-40B4-BE49-F238E27FC236}">
                  <a16:creationId xmlns:a16="http://schemas.microsoft.com/office/drawing/2014/main" id="{4F3360B0-07A8-4504-B554-393DBC1987B9}"/>
                </a:ext>
              </a:extLst>
            </p:cNvPr>
            <p:cNvSpPr/>
            <p:nvPr/>
          </p:nvSpPr>
          <p:spPr>
            <a:xfrm rot="14234787">
              <a:off x="426964" y="4241314"/>
              <a:ext cx="105443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왼쪽 화살표 86">
              <a:extLst>
                <a:ext uri="{FF2B5EF4-FFF2-40B4-BE49-F238E27FC236}">
                  <a16:creationId xmlns:a16="http://schemas.microsoft.com/office/drawing/2014/main" id="{EDAEFE8A-E8D7-4366-88EA-B3DC156A4D89}"/>
                </a:ext>
              </a:extLst>
            </p:cNvPr>
            <p:cNvSpPr/>
            <p:nvPr/>
          </p:nvSpPr>
          <p:spPr>
            <a:xfrm rot="10199687">
              <a:off x="699745" y="3315760"/>
              <a:ext cx="51840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0683B57-C553-4F22-8CB5-0667A38757B7}"/>
                </a:ext>
              </a:extLst>
            </p:cNvPr>
            <p:cNvGrpSpPr/>
            <p:nvPr/>
          </p:nvGrpSpPr>
          <p:grpSpPr>
            <a:xfrm>
              <a:off x="56903" y="3331451"/>
              <a:ext cx="677148" cy="558495"/>
              <a:chOff x="56903" y="3142637"/>
              <a:chExt cx="677148" cy="558495"/>
            </a:xfrm>
          </p:grpSpPr>
          <p:pic>
            <p:nvPicPr>
              <p:cNvPr id="168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34D003DE-9BE8-4A54-8250-77BC88600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340" y="3142637"/>
                <a:ext cx="430232" cy="3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49D5A0F-B15A-4F4B-8507-60D1880E0D5F}"/>
                  </a:ext>
                </a:extLst>
              </p:cNvPr>
              <p:cNvSpPr txBox="1"/>
              <p:nvPr/>
            </p:nvSpPr>
            <p:spPr>
              <a:xfrm>
                <a:off x="56903" y="3474553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29ED4E3-17E8-4986-A1AE-07672AE1E00B}"/>
                </a:ext>
              </a:extLst>
            </p:cNvPr>
            <p:cNvSpPr/>
            <p:nvPr/>
          </p:nvSpPr>
          <p:spPr>
            <a:xfrm>
              <a:off x="6378482" y="2156266"/>
              <a:ext cx="720578" cy="2941896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 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Region Controller</a:t>
              </a:r>
            </a:p>
          </p:txBody>
        </p: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A791B5AF-310A-400C-A92E-40D358690BDE}"/>
                </a:ext>
              </a:extLst>
            </p:cNvPr>
            <p:cNvCxnSpPr>
              <a:cxnSpLocks/>
              <a:endCxn id="128" idx="3"/>
            </p:cNvCxnSpPr>
            <p:nvPr/>
          </p:nvCxnSpPr>
          <p:spPr>
            <a:xfrm flipH="1">
              <a:off x="6142108" y="3213156"/>
              <a:ext cx="236374" cy="825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7D8553FC-366B-431E-9307-B192960CD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7732" y="4824914"/>
              <a:ext cx="1520752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</p:grpSp>
      <p:sp>
        <p:nvSpPr>
          <p:cNvPr id="2" name="TextBox 1"/>
          <p:cNvSpPr txBox="1"/>
          <p:nvPr/>
        </p:nvSpPr>
        <p:spPr>
          <a:xfrm>
            <a:off x="107504" y="6393012"/>
            <a:ext cx="903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*IPMI: The intelligent Platform Management Interface. Remote hardware health monitoring and management system that defines the interfaces for use in monitoring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683568" y="1043447"/>
            <a:ext cx="7704855" cy="20859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MAAS: </a:t>
            </a:r>
            <a:r>
              <a:rPr lang="ko-KR" altLang="en-US" dirty="0">
                <a:ea typeface="Ebrima" pitchFamily="2" charset="0"/>
              </a:rPr>
              <a:t> </a:t>
            </a:r>
            <a:r>
              <a:rPr lang="en-US" altLang="ko-KR" dirty="0">
                <a:ea typeface="Ebrima" pitchFamily="2" charset="0"/>
              </a:rPr>
              <a:t>Remote OS installation process</a:t>
            </a:r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ED2F22B-FB5C-4FFF-BDFD-2FD677A67B37}"/>
              </a:ext>
            </a:extLst>
          </p:cNvPr>
          <p:cNvSpPr txBox="1">
            <a:spLocks/>
          </p:cNvSpPr>
          <p:nvPr/>
        </p:nvSpPr>
        <p:spPr>
          <a:xfrm>
            <a:off x="425181" y="1614956"/>
            <a:ext cx="1482523" cy="517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2773" y="1108618"/>
            <a:ext cx="4786443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b="1" dirty="0"/>
              <a:t>Remote OS installation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9104" y="161495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DHCP server contacted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Kernel, </a:t>
            </a:r>
            <a:r>
              <a:rPr lang="en-US" altLang="ko-KR" dirty="0" err="1"/>
              <a:t>initrd</a:t>
            </a:r>
            <a:r>
              <a:rPr lang="en-US" altLang="ko-KR" dirty="0"/>
              <a:t> received over TFPT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Machine boots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Initrd</a:t>
            </a:r>
            <a:r>
              <a:rPr lang="en-US" altLang="ko-KR" dirty="0"/>
              <a:t> mounts a </a:t>
            </a:r>
            <a:r>
              <a:rPr lang="en-US" altLang="ko-KR" dirty="0" err="1"/>
              <a:t>squashfs</a:t>
            </a:r>
            <a:r>
              <a:rPr lang="en-US" altLang="ko-KR" dirty="0"/>
              <a:t> image over iSCSI</a:t>
            </a:r>
          </a:p>
          <a:p>
            <a:endParaRPr lang="en-US" altLang="ko-KR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801" y="4524396"/>
            <a:ext cx="2911079" cy="2144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7955" y="4062144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Enlistment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761" y="4854232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enlistment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59832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00986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Commissioning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059832" y="4838956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commissioning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95321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36475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Deployment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050890" y="4838956"/>
            <a:ext cx="2999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triggers deployment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Curtin installation script run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Squashfs</a:t>
            </a:r>
            <a:r>
              <a:rPr lang="en-US" altLang="ko-KR" sz="1400" dirty="0"/>
              <a:t> image placed on disk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1216066" y="3136499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>
            <a:off x="4139953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7164288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5" descr="점검 목록">
            <a:extLst>
              <a:ext uri="{FF2B5EF4-FFF2-40B4-BE49-F238E27FC236}">
                <a16:creationId xmlns:a16="http://schemas.microsoft.com/office/drawing/2014/main" id="{2BEB0D3F-4B8D-4EEF-B513-14DE555EF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104" y="5596878"/>
            <a:ext cx="914400" cy="914400"/>
          </a:xfrm>
          <a:prstGeom prst="rect">
            <a:avLst/>
          </a:prstGeom>
        </p:spPr>
      </p:pic>
      <p:pic>
        <p:nvPicPr>
          <p:cNvPr id="42" name="그래픽 48" descr="네트워크">
            <a:extLst>
              <a:ext uri="{FF2B5EF4-FFF2-40B4-BE49-F238E27FC236}">
                <a16:creationId xmlns:a16="http://schemas.microsoft.com/office/drawing/2014/main" id="{177C205C-1F66-4C34-8879-0A56BE709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8171" y="5584503"/>
            <a:ext cx="914400" cy="914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236296" y="5577620"/>
            <a:ext cx="810245" cy="912830"/>
            <a:chOff x="7258473" y="5569262"/>
            <a:chExt cx="810245" cy="912830"/>
          </a:xfrm>
        </p:grpSpPr>
        <p:grpSp>
          <p:nvGrpSpPr>
            <p:cNvPr id="43" name="그래픽 52" descr="클라우드 컴퓨팅">
              <a:extLst>
                <a:ext uri="{FF2B5EF4-FFF2-40B4-BE49-F238E27FC236}">
                  <a16:creationId xmlns:a16="http://schemas.microsoft.com/office/drawing/2014/main" id="{62E9A83E-85DA-4D3E-8C67-75F3AEB46F15}"/>
                </a:ext>
              </a:extLst>
            </p:cNvPr>
            <p:cNvGrpSpPr/>
            <p:nvPr/>
          </p:nvGrpSpPr>
          <p:grpSpPr>
            <a:xfrm>
              <a:off x="7258473" y="5803912"/>
              <a:ext cx="663893" cy="678180"/>
              <a:chOff x="5269178" y="4240732"/>
              <a:chExt cx="663893" cy="678180"/>
            </a:xfrm>
          </p:grpSpPr>
          <p:sp>
            <p:nvSpPr>
              <p:cNvPr id="44" name="자유형: 도형 57">
                <a:extLst>
                  <a:ext uri="{FF2B5EF4-FFF2-40B4-BE49-F238E27FC236}">
                    <a16:creationId xmlns:a16="http://schemas.microsoft.com/office/drawing/2014/main" id="{39208B4E-21F6-4D50-AF9C-B505FDB6063B}"/>
                  </a:ext>
                </a:extLst>
              </p:cNvPr>
              <p:cNvSpPr/>
              <p:nvPr/>
            </p:nvSpPr>
            <p:spPr>
              <a:xfrm>
                <a:off x="5269178" y="4490287"/>
                <a:ext cx="457200" cy="428625"/>
              </a:xfrm>
              <a:custGeom>
                <a:avLst/>
                <a:gdLst>
                  <a:gd name="connsiteX0" fmla="*/ 426720 w 457200"/>
                  <a:gd name="connsiteY0" fmla="*/ 0 h 428625"/>
                  <a:gd name="connsiteX1" fmla="*/ 30480 w 457200"/>
                  <a:gd name="connsiteY1" fmla="*/ 0 h 428625"/>
                  <a:gd name="connsiteX2" fmla="*/ 0 w 457200"/>
                  <a:gd name="connsiteY2" fmla="*/ 30480 h 428625"/>
                  <a:gd name="connsiteX3" fmla="*/ 0 w 457200"/>
                  <a:gd name="connsiteY3" fmla="*/ 302895 h 428625"/>
                  <a:gd name="connsiteX4" fmla="*/ 30480 w 457200"/>
                  <a:gd name="connsiteY4" fmla="*/ 333375 h 428625"/>
                  <a:gd name="connsiteX5" fmla="*/ 30480 w 457200"/>
                  <a:gd name="connsiteY5" fmla="*/ 333375 h 428625"/>
                  <a:gd name="connsiteX6" fmla="*/ 180975 w 457200"/>
                  <a:gd name="connsiteY6" fmla="*/ 333375 h 428625"/>
                  <a:gd name="connsiteX7" fmla="*/ 180975 w 457200"/>
                  <a:gd name="connsiteY7" fmla="*/ 371475 h 428625"/>
                  <a:gd name="connsiteX8" fmla="*/ 114300 w 457200"/>
                  <a:gd name="connsiteY8" fmla="*/ 371475 h 428625"/>
                  <a:gd name="connsiteX9" fmla="*/ 114300 w 457200"/>
                  <a:gd name="connsiteY9" fmla="*/ 428625 h 428625"/>
                  <a:gd name="connsiteX10" fmla="*/ 342900 w 457200"/>
                  <a:gd name="connsiteY10" fmla="*/ 428625 h 428625"/>
                  <a:gd name="connsiteX11" fmla="*/ 342900 w 457200"/>
                  <a:gd name="connsiteY11" fmla="*/ 371475 h 428625"/>
                  <a:gd name="connsiteX12" fmla="*/ 276225 w 457200"/>
                  <a:gd name="connsiteY12" fmla="*/ 371475 h 428625"/>
                  <a:gd name="connsiteX13" fmla="*/ 276225 w 457200"/>
                  <a:gd name="connsiteY13" fmla="*/ 333375 h 428625"/>
                  <a:gd name="connsiteX14" fmla="*/ 426720 w 457200"/>
                  <a:gd name="connsiteY14" fmla="*/ 333375 h 428625"/>
                  <a:gd name="connsiteX15" fmla="*/ 457200 w 457200"/>
                  <a:gd name="connsiteY15" fmla="*/ 302895 h 428625"/>
                  <a:gd name="connsiteX16" fmla="*/ 457200 w 457200"/>
                  <a:gd name="connsiteY16" fmla="*/ 302895 h 428625"/>
                  <a:gd name="connsiteX17" fmla="*/ 457200 w 457200"/>
                  <a:gd name="connsiteY17" fmla="*/ 30480 h 428625"/>
                  <a:gd name="connsiteX18" fmla="*/ 426720 w 457200"/>
                  <a:gd name="connsiteY18" fmla="*/ 0 h 428625"/>
                  <a:gd name="connsiteX19" fmla="*/ 400050 w 457200"/>
                  <a:gd name="connsiteY19" fmla="*/ 276225 h 428625"/>
                  <a:gd name="connsiteX20" fmla="*/ 57150 w 457200"/>
                  <a:gd name="connsiteY20" fmla="*/ 276225 h 428625"/>
                  <a:gd name="connsiteX21" fmla="*/ 57150 w 457200"/>
                  <a:gd name="connsiteY21" fmla="*/ 57150 h 428625"/>
                  <a:gd name="connsiteX22" fmla="*/ 400050 w 457200"/>
                  <a:gd name="connsiteY22" fmla="*/ 57150 h 428625"/>
                  <a:gd name="connsiteX23" fmla="*/ 400050 w 457200"/>
                  <a:gd name="connsiteY23" fmla="*/ 2762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7200" h="428625">
                    <a:moveTo>
                      <a:pt x="426720" y="0"/>
                    </a:moveTo>
                    <a:lnTo>
                      <a:pt x="30480" y="0"/>
                    </a:lnTo>
                    <a:cubicBezTo>
                      <a:pt x="13335" y="0"/>
                      <a:pt x="0" y="13335"/>
                      <a:pt x="0" y="30480"/>
                    </a:cubicBezTo>
                    <a:lnTo>
                      <a:pt x="0" y="302895"/>
                    </a:lnTo>
                    <a:cubicBezTo>
                      <a:pt x="0" y="320040"/>
                      <a:pt x="13335" y="333375"/>
                      <a:pt x="30480" y="333375"/>
                    </a:cubicBezTo>
                    <a:cubicBezTo>
                      <a:pt x="30480" y="333375"/>
                      <a:pt x="30480" y="333375"/>
                      <a:pt x="30480" y="333375"/>
                    </a:cubicBezTo>
                    <a:lnTo>
                      <a:pt x="180975" y="333375"/>
                    </a:lnTo>
                    <a:lnTo>
                      <a:pt x="180975" y="371475"/>
                    </a:lnTo>
                    <a:lnTo>
                      <a:pt x="114300" y="371475"/>
                    </a:lnTo>
                    <a:lnTo>
                      <a:pt x="114300" y="428625"/>
                    </a:lnTo>
                    <a:lnTo>
                      <a:pt x="342900" y="428625"/>
                    </a:lnTo>
                    <a:lnTo>
                      <a:pt x="342900" y="371475"/>
                    </a:lnTo>
                    <a:lnTo>
                      <a:pt x="276225" y="371475"/>
                    </a:lnTo>
                    <a:lnTo>
                      <a:pt x="276225" y="333375"/>
                    </a:lnTo>
                    <a:lnTo>
                      <a:pt x="426720" y="333375"/>
                    </a:lnTo>
                    <a:cubicBezTo>
                      <a:pt x="443865" y="333375"/>
                      <a:pt x="457200" y="320040"/>
                      <a:pt x="457200" y="302895"/>
                    </a:cubicBezTo>
                    <a:lnTo>
                      <a:pt x="457200" y="302895"/>
                    </a:lnTo>
                    <a:lnTo>
                      <a:pt x="457200" y="30480"/>
                    </a:lnTo>
                    <a:cubicBezTo>
                      <a:pt x="457200" y="13335"/>
                      <a:pt x="443865" y="0"/>
                      <a:pt x="426720" y="0"/>
                    </a:cubicBezTo>
                    <a:close/>
                    <a:moveTo>
                      <a:pt x="400050" y="276225"/>
                    </a:moveTo>
                    <a:lnTo>
                      <a:pt x="57150" y="276225"/>
                    </a:lnTo>
                    <a:lnTo>
                      <a:pt x="57150" y="57150"/>
                    </a:lnTo>
                    <a:lnTo>
                      <a:pt x="400050" y="57150"/>
                    </a:lnTo>
                    <a:lnTo>
                      <a:pt x="400050" y="2762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58">
                <a:extLst>
                  <a:ext uri="{FF2B5EF4-FFF2-40B4-BE49-F238E27FC236}">
                    <a16:creationId xmlns:a16="http://schemas.microsoft.com/office/drawing/2014/main" id="{A06E6445-F5B1-4FEC-9F1F-0E18190A9193}"/>
                  </a:ext>
                </a:extLst>
              </p:cNvPr>
              <p:cNvSpPr/>
              <p:nvPr/>
            </p:nvSpPr>
            <p:spPr>
              <a:xfrm>
                <a:off x="5771146" y="4490287"/>
                <a:ext cx="161925" cy="209550"/>
              </a:xfrm>
              <a:custGeom>
                <a:avLst/>
                <a:gdLst>
                  <a:gd name="connsiteX0" fmla="*/ 96203 w 161925"/>
                  <a:gd name="connsiteY0" fmla="*/ 0 h 209550"/>
                  <a:gd name="connsiteX1" fmla="*/ 110490 w 161925"/>
                  <a:gd name="connsiteY1" fmla="*/ 43815 h 209550"/>
                  <a:gd name="connsiteX2" fmla="*/ 69532 w 161925"/>
                  <a:gd name="connsiteY2" fmla="*/ 111443 h 209550"/>
                  <a:gd name="connsiteX3" fmla="*/ 69532 w 161925"/>
                  <a:gd name="connsiteY3" fmla="*/ 72390 h 209550"/>
                  <a:gd name="connsiteX4" fmla="*/ 0 w 161925"/>
                  <a:gd name="connsiteY4" fmla="*/ 142875 h 209550"/>
                  <a:gd name="connsiteX5" fmla="*/ 69532 w 161925"/>
                  <a:gd name="connsiteY5" fmla="*/ 211455 h 209550"/>
                  <a:gd name="connsiteX6" fmla="*/ 69532 w 161925"/>
                  <a:gd name="connsiteY6" fmla="*/ 172402 h 209550"/>
                  <a:gd name="connsiteX7" fmla="*/ 162878 w 161925"/>
                  <a:gd name="connsiteY7" fmla="*/ 8573 h 209550"/>
                  <a:gd name="connsiteX8" fmla="*/ 160020 w 161925"/>
                  <a:gd name="connsiteY8" fmla="*/ 0 h 209550"/>
                  <a:gd name="connsiteX9" fmla="*/ 96203 w 161925"/>
                  <a:gd name="connsiteY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96203" y="0"/>
                    </a:moveTo>
                    <a:cubicBezTo>
                      <a:pt x="105728" y="12382"/>
                      <a:pt x="110490" y="28575"/>
                      <a:pt x="110490" y="43815"/>
                    </a:cubicBezTo>
                    <a:cubicBezTo>
                      <a:pt x="110490" y="72390"/>
                      <a:pt x="94297" y="98107"/>
                      <a:pt x="69532" y="111443"/>
                    </a:cubicBezTo>
                    <a:lnTo>
                      <a:pt x="69532" y="72390"/>
                    </a:lnTo>
                    <a:lnTo>
                      <a:pt x="0" y="142875"/>
                    </a:lnTo>
                    <a:lnTo>
                      <a:pt x="69532" y="211455"/>
                    </a:lnTo>
                    <a:lnTo>
                      <a:pt x="69532" y="172402"/>
                    </a:lnTo>
                    <a:cubicBezTo>
                      <a:pt x="140970" y="153352"/>
                      <a:pt x="182880" y="80010"/>
                      <a:pt x="162878" y="8573"/>
                    </a:cubicBezTo>
                    <a:cubicBezTo>
                      <a:pt x="161925" y="5715"/>
                      <a:pt x="160972" y="2857"/>
                      <a:pt x="160020" y="0"/>
                    </a:cubicBezTo>
                    <a:lnTo>
                      <a:pt x="962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59">
                <a:extLst>
                  <a:ext uri="{FF2B5EF4-FFF2-40B4-BE49-F238E27FC236}">
                    <a16:creationId xmlns:a16="http://schemas.microsoft.com/office/drawing/2014/main" id="{5B667660-7206-4454-9A3B-1DA2FBD28477}"/>
                  </a:ext>
                </a:extLst>
              </p:cNvPr>
              <p:cNvSpPr/>
              <p:nvPr/>
            </p:nvSpPr>
            <p:spPr>
              <a:xfrm>
                <a:off x="5348958" y="4240732"/>
                <a:ext cx="161925" cy="209550"/>
              </a:xfrm>
              <a:custGeom>
                <a:avLst/>
                <a:gdLst>
                  <a:gd name="connsiteX0" fmla="*/ 71668 w 161925"/>
                  <a:gd name="connsiteY0" fmla="*/ 211455 h 209550"/>
                  <a:gd name="connsiteX1" fmla="*/ 57380 w 161925"/>
                  <a:gd name="connsiteY1" fmla="*/ 167640 h 209550"/>
                  <a:gd name="connsiteX2" fmla="*/ 98338 w 161925"/>
                  <a:gd name="connsiteY2" fmla="*/ 100013 h 209550"/>
                  <a:gd name="connsiteX3" fmla="*/ 98338 w 161925"/>
                  <a:gd name="connsiteY3" fmla="*/ 139065 h 209550"/>
                  <a:gd name="connsiteX4" fmla="*/ 167870 w 161925"/>
                  <a:gd name="connsiteY4" fmla="*/ 68580 h 209550"/>
                  <a:gd name="connsiteX5" fmla="*/ 98338 w 161925"/>
                  <a:gd name="connsiteY5" fmla="*/ 0 h 209550"/>
                  <a:gd name="connsiteX6" fmla="*/ 98338 w 161925"/>
                  <a:gd name="connsiteY6" fmla="*/ 39053 h 209550"/>
                  <a:gd name="connsiteX7" fmla="*/ 4993 w 161925"/>
                  <a:gd name="connsiteY7" fmla="*/ 202883 h 209550"/>
                  <a:gd name="connsiteX8" fmla="*/ 7850 w 161925"/>
                  <a:gd name="connsiteY8" fmla="*/ 211455 h 209550"/>
                  <a:gd name="connsiteX9" fmla="*/ 71668 w 161925"/>
                  <a:gd name="connsiteY9" fmla="*/ 211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71668" y="211455"/>
                    </a:moveTo>
                    <a:cubicBezTo>
                      <a:pt x="64048" y="201930"/>
                      <a:pt x="57380" y="182880"/>
                      <a:pt x="57380" y="167640"/>
                    </a:cubicBezTo>
                    <a:cubicBezTo>
                      <a:pt x="57380" y="139065"/>
                      <a:pt x="73573" y="113348"/>
                      <a:pt x="98338" y="100013"/>
                    </a:cubicBezTo>
                    <a:lnTo>
                      <a:pt x="98338" y="139065"/>
                    </a:lnTo>
                    <a:lnTo>
                      <a:pt x="167870" y="68580"/>
                    </a:lnTo>
                    <a:lnTo>
                      <a:pt x="98338" y="0"/>
                    </a:lnTo>
                    <a:lnTo>
                      <a:pt x="98338" y="39053"/>
                    </a:lnTo>
                    <a:cubicBezTo>
                      <a:pt x="26900" y="58103"/>
                      <a:pt x="-15010" y="131445"/>
                      <a:pt x="4993" y="202883"/>
                    </a:cubicBezTo>
                    <a:cubicBezTo>
                      <a:pt x="5945" y="205740"/>
                      <a:pt x="6898" y="208598"/>
                      <a:pt x="7850" y="211455"/>
                    </a:cubicBezTo>
                    <a:lnTo>
                      <a:pt x="71668" y="2114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" name="그래픽 61" descr="서버">
              <a:extLst>
                <a:ext uri="{FF2B5EF4-FFF2-40B4-BE49-F238E27FC236}">
                  <a16:creationId xmlns:a16="http://schemas.microsoft.com/office/drawing/2014/main" id="{52509810-37D3-4BF4-9857-992139A5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24328" y="5569262"/>
              <a:ext cx="544390" cy="469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1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Practice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500206" y="899061"/>
            <a:ext cx="2159930" cy="315361"/>
          </a:xfrm>
          <a:prstGeom prst="rect">
            <a:avLst/>
          </a:prstGeom>
          <a:solidFill>
            <a:schemeClr val="bg1"/>
          </a:solidFill>
          <a:ln>
            <a:solidFill>
              <a:srgbClr val="0074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Wired connection</a:t>
            </a:r>
            <a:endParaRPr lang="ko-KR" altLang="en-US" sz="1600" b="1" dirty="0">
              <a:solidFill>
                <a:srgbClr val="0000CC"/>
              </a:solidFill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401291"/>
            <a:ext cx="7805097" cy="4964088"/>
            <a:chOff x="624555" y="1401291"/>
            <a:chExt cx="7805097" cy="4964088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435793"/>
              <a:ext cx="7708878" cy="489672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6261081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624555" y="1401291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>
          <a:xfrm>
            <a:off x="874797" y="1901388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Raspberry Pi Model B (Pi)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ARM Cortex A7 @900MHz 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SD Card: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32GB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422950" y="1679525"/>
            <a:ext cx="2430858" cy="98381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: NUC5i5MYHE (NUC PC)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i5-5300U @2.30GHz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16GB DDR3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HDD: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94GB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brima" pitchFamily="2" charset="0"/>
              <a:ea typeface="+mj-ea"/>
              <a:cs typeface="Ebrima" pitchFamily="2" charset="0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33124" y="5498727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 err="1">
                <a:latin typeface="Ebrima" pitchFamily="2" charset="0"/>
                <a:ea typeface="Ebrima" pitchFamily="2" charset="0"/>
                <a:cs typeface="Ebrima" pitchFamily="2" charset="0"/>
              </a:rPr>
              <a:t>netgear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  <a:r>
              <a:rPr lang="en-US" altLang="ko-KR" sz="1200" dirty="0" err="1">
                <a:latin typeface="Ebrima" pitchFamily="2" charset="0"/>
                <a:ea typeface="Ebrima" pitchFamily="2" charset="0"/>
                <a:cs typeface="Ebrima" pitchFamily="2" charset="0"/>
              </a:rPr>
              <a:t>prosafe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 16 port gigabit switch(Switch)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Network Ports: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16 auto-sensing 10/100/1000 Mbps Ethernet ports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767906" y="1892766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NT900X3A</a:t>
            </a:r>
          </a:p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i5-2537U @1.40GHz </a:t>
            </a:r>
          </a:p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2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4GB DDR3 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HDD: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128GB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59277" y="3090506"/>
            <a:ext cx="6092870" cy="2338758"/>
            <a:chOff x="1365834" y="2991357"/>
            <a:chExt cx="6092870" cy="2338758"/>
          </a:xfrm>
        </p:grpSpPr>
        <p:pic>
          <p:nvPicPr>
            <p:cNvPr id="22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66772" y="2991357"/>
              <a:ext cx="1591932" cy="119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4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65834" y="3051961"/>
              <a:ext cx="1348119" cy="992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9317" y="4617215"/>
              <a:ext cx="1643421" cy="71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cxnSp>
          <p:nvCxnSpPr>
            <p:cNvPr id="29" name="꺾인 연결선 28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373117" y="3742884"/>
              <a:ext cx="443425" cy="43801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8389" y="3742884"/>
              <a:ext cx="443425" cy="438019"/>
            </a:xfrm>
            <a:prstGeom prst="rect">
              <a:avLst/>
            </a:prstGeom>
          </p:spPr>
        </p:pic>
      </p:grpSp>
      <p:sp>
        <p:nvSpPr>
          <p:cNvPr id="35" name="제목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#0 - Lab Preparation (1/2)</a:t>
            </a:r>
            <a:endParaRPr err="1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그룹 625"/>
          <p:cNvGrpSpPr/>
          <p:nvPr/>
        </p:nvGrpSpPr>
        <p:grpSpPr>
          <a:xfrm>
            <a:off x="1186694" y="1914822"/>
            <a:ext cx="7171520" cy="3443004"/>
            <a:chOff x="411740" y="1468733"/>
            <a:chExt cx="8732260" cy="4192307"/>
          </a:xfrm>
        </p:grpSpPr>
        <p:sp>
          <p:nvSpPr>
            <p:cNvPr id="627" name="Rounded Rectangle 28"/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28" name="모서리가 둥근 직사각형 627"/>
            <p:cNvSpPr/>
            <p:nvPr/>
          </p:nvSpPr>
          <p:spPr>
            <a:xfrm>
              <a:off x="3862982" y="1491224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70AD47">
                    <a:lumMod val="100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629" name="Rounded Rectangle 28"/>
            <p:cNvSpPr/>
            <p:nvPr/>
          </p:nvSpPr>
          <p:spPr>
            <a:xfrm>
              <a:off x="411740" y="1491224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0" name="직사각형 629"/>
            <p:cNvSpPr/>
            <p:nvPr/>
          </p:nvSpPr>
          <p:spPr>
            <a:xfrm>
              <a:off x="583849" y="4445471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31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1704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2" name="TextBox 631"/>
            <p:cNvSpPr txBox="1"/>
            <p:nvPr/>
          </p:nvSpPr>
          <p:spPr>
            <a:xfrm>
              <a:off x="1464801" y="4491001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633" name="직사각형 632"/>
            <p:cNvSpPr/>
            <p:nvPr/>
          </p:nvSpPr>
          <p:spPr>
            <a:xfrm>
              <a:off x="4115519" y="4513426"/>
              <a:ext cx="4074001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634" name="TextBox 633"/>
            <p:cNvSpPr txBox="1"/>
            <p:nvPr/>
          </p:nvSpPr>
          <p:spPr>
            <a:xfrm>
              <a:off x="5572511" y="4507318"/>
              <a:ext cx="1847101" cy="41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Ubuntu Linux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pic>
          <p:nvPicPr>
            <p:cNvPr id="635" name="그림 6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46943"/>
              <a:ext cx="527524" cy="527524"/>
            </a:xfrm>
            <a:prstGeom prst="rect">
              <a:avLst/>
            </a:prstGeom>
          </p:spPr>
        </p:pic>
        <p:grpSp>
          <p:nvGrpSpPr>
            <p:cNvPr id="636" name="그룹 46"/>
            <p:cNvGrpSpPr/>
            <p:nvPr/>
          </p:nvGrpSpPr>
          <p:grpSpPr>
            <a:xfrm>
              <a:off x="1924343" y="3936449"/>
              <a:ext cx="1552994" cy="433323"/>
              <a:chOff x="1488893" y="4552574"/>
              <a:chExt cx="1552994" cy="433323"/>
            </a:xfrm>
          </p:grpSpPr>
          <p:sp>
            <p:nvSpPr>
              <p:cNvPr id="692" name="직사각형 691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93" name="그림 6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637" name="직사각형 636"/>
            <p:cNvSpPr/>
            <p:nvPr/>
          </p:nvSpPr>
          <p:spPr>
            <a:xfrm>
              <a:off x="4110876" y="4000838"/>
              <a:ext cx="4068986" cy="43332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38" name="그림 6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37793"/>
              <a:ext cx="1410870" cy="362510"/>
            </a:xfrm>
            <a:prstGeom prst="rect">
              <a:avLst/>
            </a:prstGeom>
          </p:spPr>
        </p:pic>
        <p:sp>
          <p:nvSpPr>
            <p:cNvPr id="639" name="TextBox 638"/>
            <p:cNvSpPr txBox="1"/>
            <p:nvPr/>
          </p:nvSpPr>
          <p:spPr>
            <a:xfrm>
              <a:off x="1267004" y="265132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40" name="그룹 56"/>
            <p:cNvGrpSpPr/>
            <p:nvPr/>
          </p:nvGrpSpPr>
          <p:grpSpPr>
            <a:xfrm>
              <a:off x="7390195" y="2047776"/>
              <a:ext cx="972026" cy="1759865"/>
              <a:chOff x="4369816" y="2713455"/>
              <a:chExt cx="972026" cy="1759865"/>
            </a:xfrm>
          </p:grpSpPr>
          <p:sp>
            <p:nvSpPr>
              <p:cNvPr id="689" name="정육면체 688"/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90" name="그림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91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41" name="오른쪽 화살표 640"/>
            <p:cNvSpPr/>
            <p:nvPr/>
          </p:nvSpPr>
          <p:spPr>
            <a:xfrm rot="16200000">
              <a:off x="7660205" y="146888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42" name="그림 6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294" y="2618188"/>
              <a:ext cx="429806" cy="429806"/>
            </a:xfrm>
            <a:prstGeom prst="rect">
              <a:avLst/>
            </a:prstGeom>
          </p:spPr>
        </p:pic>
        <p:sp>
          <p:nvSpPr>
            <p:cNvPr id="643" name="직사각형 103"/>
            <p:cNvSpPr/>
            <p:nvPr/>
          </p:nvSpPr>
          <p:spPr>
            <a:xfrm>
              <a:off x="590070" y="2097330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44" name="Picture 2" descr="Net-SN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86481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5" name="오른쪽 화살표 87"/>
            <p:cNvSpPr/>
            <p:nvPr/>
          </p:nvSpPr>
          <p:spPr>
            <a:xfrm rot="16200000">
              <a:off x="708168" y="3973388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46" name="그룹 65"/>
            <p:cNvGrpSpPr/>
            <p:nvPr/>
          </p:nvGrpSpPr>
          <p:grpSpPr>
            <a:xfrm>
              <a:off x="1968332" y="2024963"/>
              <a:ext cx="976711" cy="1759865"/>
              <a:chOff x="1302642" y="2620971"/>
              <a:chExt cx="976711" cy="1759865"/>
            </a:xfrm>
          </p:grpSpPr>
          <p:sp>
            <p:nvSpPr>
              <p:cNvPr id="686" name="정육면체 685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7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8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47" name="그림 6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3903" y="2618188"/>
              <a:ext cx="429806" cy="429806"/>
            </a:xfrm>
            <a:prstGeom prst="rect">
              <a:avLst/>
            </a:prstGeom>
          </p:spPr>
        </p:pic>
        <p:sp>
          <p:nvSpPr>
            <p:cNvPr id="648" name="오른쪽 화살표 647"/>
            <p:cNvSpPr/>
            <p:nvPr/>
          </p:nvSpPr>
          <p:spPr>
            <a:xfrm>
              <a:off x="6346893" y="2712571"/>
              <a:ext cx="124632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49" name="그림 6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6082" y="2600488"/>
              <a:ext cx="429806" cy="429806"/>
            </a:xfrm>
            <a:prstGeom prst="rect">
              <a:avLst/>
            </a:prstGeom>
          </p:spPr>
        </p:pic>
        <p:pic>
          <p:nvPicPr>
            <p:cNvPr id="650" name="그림 6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4833" y="2600488"/>
              <a:ext cx="429806" cy="429806"/>
            </a:xfrm>
            <a:prstGeom prst="rect">
              <a:avLst/>
            </a:prstGeom>
          </p:spPr>
        </p:pic>
        <p:pic>
          <p:nvPicPr>
            <p:cNvPr id="651" name="그림 6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9466" y="2600488"/>
              <a:ext cx="429806" cy="429806"/>
            </a:xfrm>
            <a:prstGeom prst="rect">
              <a:avLst/>
            </a:prstGeom>
          </p:spPr>
        </p:pic>
        <p:sp>
          <p:nvSpPr>
            <p:cNvPr id="652" name="직사각형 651"/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53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4" name="TextBox 653"/>
            <p:cNvSpPr txBox="1"/>
            <p:nvPr/>
          </p:nvSpPr>
          <p:spPr>
            <a:xfrm>
              <a:off x="1464801" y="4420519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grpSp>
          <p:nvGrpSpPr>
            <p:cNvPr id="655" name="그룹 78"/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684" name="직사각형 683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5" name="그림 6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656" name="TextBox 655"/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7" name="직사각형 103"/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58" name="Picture 2" descr="Net-SN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9" name="오른쪽 화살표 87"/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60" name="직사각형 659"/>
            <p:cNvSpPr/>
            <p:nvPr/>
          </p:nvSpPr>
          <p:spPr>
            <a:xfrm>
              <a:off x="6342776" y="1468733"/>
              <a:ext cx="2801224" cy="2435581"/>
            </a:xfrm>
            <a:prstGeom prst="rect">
              <a:avLst/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61" name="모서리가 둥근 직사각형 660"/>
            <p:cNvSpPr/>
            <p:nvPr/>
          </p:nvSpPr>
          <p:spPr>
            <a:xfrm>
              <a:off x="4069564" y="1621196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FFC000"/>
                </a:gs>
              </a:gsLst>
              <a:path path="circle">
                <a:fillToRect l="50000" t="-80000" r="50000" b="180000"/>
              </a:path>
              <a:tileRect/>
            </a:gradFill>
            <a:ln w="254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grpSp>
          <p:nvGrpSpPr>
            <p:cNvPr id="662" name="그룹 87"/>
            <p:cNvGrpSpPr/>
            <p:nvPr/>
          </p:nvGrpSpPr>
          <p:grpSpPr>
            <a:xfrm>
              <a:off x="4577598" y="1960847"/>
              <a:ext cx="972026" cy="1759865"/>
              <a:chOff x="2184127" y="2620971"/>
              <a:chExt cx="972026" cy="1759865"/>
            </a:xfrm>
          </p:grpSpPr>
          <p:sp>
            <p:nvSpPr>
              <p:cNvPr id="681" name="정육면체 680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2" name="그림 68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83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663" name="그룹 91"/>
            <p:cNvGrpSpPr/>
            <p:nvPr/>
          </p:nvGrpSpPr>
          <p:grpSpPr>
            <a:xfrm>
              <a:off x="4907333" y="2021481"/>
              <a:ext cx="972026" cy="1759865"/>
              <a:chOff x="2184127" y="2620971"/>
              <a:chExt cx="972026" cy="1759865"/>
            </a:xfrm>
          </p:grpSpPr>
          <p:sp>
            <p:nvSpPr>
              <p:cNvPr id="678" name="정육면체 677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9" name="그림 67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80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4" name="TextBox 663"/>
            <p:cNvSpPr txBox="1"/>
            <p:nvPr/>
          </p:nvSpPr>
          <p:spPr>
            <a:xfrm>
              <a:off x="4411114" y="1666600"/>
              <a:ext cx="2336773" cy="374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Kafka broker cluster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665" name="그룹 96"/>
            <p:cNvGrpSpPr/>
            <p:nvPr/>
          </p:nvGrpSpPr>
          <p:grpSpPr>
            <a:xfrm>
              <a:off x="5243398" y="2091573"/>
              <a:ext cx="972026" cy="1759865"/>
              <a:chOff x="2184127" y="2620971"/>
              <a:chExt cx="972026" cy="1759865"/>
            </a:xfrm>
          </p:grpSpPr>
          <p:sp>
            <p:nvSpPr>
              <p:cNvPr id="675" name="정육면체 674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6" name="그림 6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77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6" name="오른쪽 화살표 665"/>
            <p:cNvSpPr/>
            <p:nvPr/>
          </p:nvSpPr>
          <p:spPr>
            <a:xfrm>
              <a:off x="1387278" y="2739507"/>
              <a:ext cx="323906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67" name="그룹 101"/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672" name="정육면체 671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3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4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68" name="그림 6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pic>
          <p:nvPicPr>
            <p:cNvPr id="669" name="그림 6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pic>
          <p:nvPicPr>
            <p:cNvPr id="670" name="그림 669">
              <a:extLst>
                <a:ext uri="{FF2B5EF4-FFF2-40B4-BE49-F238E27FC236}">
                  <a16:creationId xmlns:a16="http://schemas.microsoft.com/office/drawing/2014/main" id="{4CC95094-A0DF-4E15-AEE6-CBEA3801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624" y="4863113"/>
              <a:ext cx="906246" cy="743876"/>
            </a:xfrm>
            <a:prstGeom prst="rect">
              <a:avLst/>
            </a:prstGeom>
          </p:spPr>
        </p:pic>
        <p:pic>
          <p:nvPicPr>
            <p:cNvPr id="671" name="그림 67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5637795" y="4993630"/>
              <a:ext cx="1015147" cy="667410"/>
            </a:xfrm>
            <a:prstGeom prst="rect">
              <a:avLst/>
            </a:prstGeom>
          </p:spPr>
        </p:pic>
      </p:grpSp>
      <p:sp>
        <p:nvSpPr>
          <p:cNvPr id="12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685010" y="858665"/>
            <a:ext cx="4815684" cy="349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Verify Inter-Connect Lab’s configuration</a:t>
            </a:r>
            <a:endParaRPr lang="ko-KR" altLang="en-US" sz="1800" dirty="0">
              <a:solidFill>
                <a:srgbClr val="00747B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1936" y="991594"/>
            <a:ext cx="206268" cy="76121"/>
            <a:chOff x="8197993" y="121445"/>
            <a:chExt cx="206268" cy="76121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14" name="직선 연결선 13"/>
            <p:cNvCxnSpPr/>
            <p:nvPr/>
          </p:nvCxnSpPr>
          <p:spPr>
            <a:xfrm rot="10800000">
              <a:off x="8197993" y="159558"/>
              <a:ext cx="178770" cy="1456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 rot="5400000">
              <a:off x="8328140" y="121445"/>
              <a:ext cx="76121" cy="7612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39"/>
          <p:cNvGrpSpPr/>
          <p:nvPr/>
        </p:nvGrpSpPr>
        <p:grpSpPr>
          <a:xfrm>
            <a:off x="624555" y="1357298"/>
            <a:ext cx="7805097" cy="4408684"/>
            <a:chOff x="624555" y="1244122"/>
            <a:chExt cx="7805097" cy="4408684"/>
          </a:xfrm>
        </p:grpSpPr>
        <p:sp>
          <p:nvSpPr>
            <p:cNvPr id="19" name="직사각형 18"/>
            <p:cNvSpPr/>
            <p:nvPr/>
          </p:nvSpPr>
          <p:spPr>
            <a:xfrm>
              <a:off x="664319" y="1285861"/>
              <a:ext cx="7708878" cy="431597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5548508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624555" y="1244122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0" name="Content Placeholder 5"/>
          <p:cNvSpPr txBox="1">
            <a:spLocks/>
          </p:cNvSpPr>
          <p:nvPr/>
        </p:nvSpPr>
        <p:spPr>
          <a:xfrm>
            <a:off x="357158" y="5765982"/>
            <a:ext cx="8288499" cy="4524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Are they working? </a:t>
            </a: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  <a:sym typeface="Wingdings" panose="05000000000000000000" pitchFamily="2" charset="2"/>
              </a:rPr>
              <a:t>If you can see logs of resource status on console consumer, go ahead!</a:t>
            </a: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7072330" y="785794"/>
            <a:ext cx="1723221" cy="1302710"/>
            <a:chOff x="7072330" y="1000108"/>
            <a:chExt cx="1723221" cy="1302710"/>
          </a:xfrm>
        </p:grpSpPr>
        <p:grpSp>
          <p:nvGrpSpPr>
            <p:cNvPr id="48" name="그룹 22"/>
            <p:cNvGrpSpPr/>
            <p:nvPr/>
          </p:nvGrpSpPr>
          <p:grpSpPr>
            <a:xfrm>
              <a:off x="7215206" y="1000108"/>
              <a:ext cx="1580345" cy="1270357"/>
              <a:chOff x="7215206" y="1142984"/>
              <a:chExt cx="1580345" cy="1270357"/>
            </a:xfrm>
          </p:grpSpPr>
          <p:grpSp>
            <p:nvGrpSpPr>
              <p:cNvPr id="50" name="그룹 44"/>
              <p:cNvGrpSpPr/>
              <p:nvPr/>
            </p:nvGrpSpPr>
            <p:grpSpPr>
              <a:xfrm>
                <a:off x="7723981" y="1341771"/>
                <a:ext cx="1071570" cy="1071570"/>
                <a:chOff x="1435042" y="4196530"/>
                <a:chExt cx="1130380" cy="1130380"/>
              </a:xfrm>
            </p:grpSpPr>
            <p:sp>
              <p:nvSpPr>
                <p:cNvPr id="52" name="타원형 설명선 51"/>
                <p:cNvSpPr/>
                <p:nvPr/>
              </p:nvSpPr>
              <p:spPr>
                <a:xfrm>
                  <a:off x="1435042" y="4196530"/>
                  <a:ext cx="1130380" cy="1130380"/>
                </a:xfrm>
                <a:prstGeom prst="wedgeEllipseCallout">
                  <a:avLst>
                    <a:gd name="adj1" fmla="val -30891"/>
                    <a:gd name="adj2" fmla="val 62500"/>
                  </a:avLst>
                </a:prstGeom>
                <a:solidFill>
                  <a:schemeClr val="bg1"/>
                </a:solidFill>
                <a:ln w="57150">
                  <a:solidFill>
                    <a:srgbClr val="00747B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Picture 2" descr="http://publicdomainvectors.org/photos/Anonymous_Keyboard_1_icon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4229" y="4212909"/>
                  <a:ext cx="1094586" cy="1094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CC95094-A0DF-4E15-AEE6-CBEA3801A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206" y="1142984"/>
                <a:ext cx="928694" cy="762302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072330" y="1785926"/>
              <a:ext cx="786206" cy="516892"/>
            </a:xfrm>
            <a:prstGeom prst="rect">
              <a:avLst/>
            </a:prstGeom>
          </p:spPr>
        </p:pic>
      </p:grpSp>
      <p:sp>
        <p:nvSpPr>
          <p:cNvPr id="87" name="제목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#0 - Lab Preparation (2/2)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5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87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8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90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113" name="모서리가 둥근 직사각형 112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91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92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93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107" name="모서리가 둥근 직사각형 106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94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06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97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99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3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104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F664B81-4659-834A-959F-E7ADB975B81C}"/>
              </a:ext>
            </a:extLst>
          </p:cNvPr>
          <p:cNvSpPr/>
          <p:nvPr/>
        </p:nvSpPr>
        <p:spPr>
          <a:xfrm>
            <a:off x="1428727" y="2187395"/>
            <a:ext cx="4357720" cy="20208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7" name="제목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Visualization of Resource Visibility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2168322-9BD9-4054-A945-4D35861D80A9}"/>
              </a:ext>
            </a:extLst>
          </p:cNvPr>
          <p:cNvSpPr/>
          <p:nvPr/>
        </p:nvSpPr>
        <p:spPr>
          <a:xfrm>
            <a:off x="5816731" y="225244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4555" y="2267505"/>
            <a:ext cx="7805097" cy="1858275"/>
            <a:chOff x="624555" y="1513030"/>
            <a:chExt cx="7805097" cy="1858275"/>
          </a:xfrm>
        </p:grpSpPr>
        <p:sp>
          <p:nvSpPr>
            <p:cNvPr id="13" name="직사각형 12"/>
            <p:cNvSpPr/>
            <p:nvPr/>
          </p:nvSpPr>
          <p:spPr>
            <a:xfrm>
              <a:off x="664319" y="1547532"/>
              <a:ext cx="7708878" cy="177280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3267007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85786" y="2356017"/>
            <a:ext cx="7131398" cy="2215991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InfluxDB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docker run -d --name=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--net=host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Make and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docker run -p 8888:8888 --net=host chronograf --influxdb-url=http://&lt;NUC IP&gt;:8086</a:t>
            </a:r>
          </a:p>
          <a:p>
            <a:pPr lvl="1"/>
            <a:endParaRPr lang="en-US" altLang="ko-KR" sz="1600" dirty="0">
              <a:latin typeface="맑은 고딕 (본문)"/>
            </a:endParaRPr>
          </a:p>
          <a:p>
            <a:endParaRPr lang="en-US" altLang="ko-KR" sz="2000" dirty="0">
              <a:latin typeface="맑은 고딕 (본문)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58082" y="1981753"/>
            <a:ext cx="1437469" cy="1099776"/>
            <a:chOff x="7349373" y="697530"/>
            <a:chExt cx="1437469" cy="1099776"/>
          </a:xfrm>
        </p:grpSpPr>
        <p:grpSp>
          <p:nvGrpSpPr>
            <p:cNvPr id="1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#1 Run </a:t>
            </a:r>
            <a:r>
              <a:rPr lang="en-US" altLang="ko-KR" dirty="0" err="1">
                <a:ea typeface="Ebrima" pitchFamily="2" charset="0"/>
              </a:rPr>
              <a:t>InfluxDB</a:t>
            </a:r>
            <a:r>
              <a:rPr lang="en-US" altLang="ko-KR" dirty="0">
                <a:ea typeface="Ebrima" pitchFamily="2" charset="0"/>
              </a:rPr>
              <a:t> &amp;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Containers on NUC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8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9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21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22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3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4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25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37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2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3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4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35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Tower Lab: Concept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4555" y="2000240"/>
            <a:ext cx="7805097" cy="2857901"/>
            <a:chOff x="624555" y="1513030"/>
            <a:chExt cx="7805097" cy="2857901"/>
          </a:xfrm>
        </p:grpSpPr>
        <p:sp>
          <p:nvSpPr>
            <p:cNvPr id="13" name="직사각형 12"/>
            <p:cNvSpPr/>
            <p:nvPr/>
          </p:nvSpPr>
          <p:spPr>
            <a:xfrm>
              <a:off x="664319" y="1547532"/>
              <a:ext cx="7708878" cy="277006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4266633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85786" y="2088752"/>
            <a:ext cx="7131398" cy="264687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python-pip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libcurl3 openssl curl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python2.7 python-pip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apt-get install -y python3-pip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Install python package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58082" y="1714488"/>
            <a:ext cx="1437469" cy="1099776"/>
            <a:chOff x="7349373" y="697530"/>
            <a:chExt cx="1437469" cy="1099776"/>
          </a:xfrm>
        </p:grpSpPr>
        <p:grpSp>
          <p:nvGrpSpPr>
            <p:cNvPr id="1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#2 Install python </a:t>
            </a:r>
            <a:r>
              <a:rPr lang="en-US" altLang="ko-KR" dirty="0" err="1">
                <a:ea typeface="Ebrima" pitchFamily="2" charset="0"/>
              </a:rPr>
              <a:t>packages:for</a:t>
            </a:r>
            <a:r>
              <a:rPr lang="en-US" altLang="ko-KR" dirty="0">
                <a:ea typeface="Ebrima" pitchFamily="2" charset="0"/>
              </a:rPr>
              <a:t> python Kafka consumer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85786" y="1660124"/>
            <a:ext cx="7131398" cy="4555093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‘broker_to_influxdb.py’ code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python code 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sysctl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-w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fs.file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-max=100000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ulimit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-S -n 2048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python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ko-KR" altLang="en-US" sz="16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95577" y="2358416"/>
            <a:ext cx="7221164" cy="1903618"/>
            <a:chOff x="570161" y="2808501"/>
            <a:chExt cx="7783439" cy="205184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61" y="2808501"/>
              <a:ext cx="7783439" cy="20518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 flipV="1">
              <a:off x="4824248" y="3807373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flipV="1">
              <a:off x="5504794" y="4392179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95515" y="3540185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7421" y="4115180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4555" y="1571612"/>
            <a:ext cx="7805097" cy="4062913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1285860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#3 Broker to </a:t>
            </a:r>
            <a:r>
              <a:rPr lang="en-US" altLang="ko-KR" dirty="0" err="1">
                <a:ea typeface="Ebrima" pitchFamily="2" charset="0"/>
              </a:rPr>
              <a:t>InfluxDB</a:t>
            </a:r>
            <a:r>
              <a:rPr lang="en-US" altLang="ko-KR" dirty="0">
                <a:ea typeface="Ebrima" pitchFamily="2" charset="0"/>
              </a:rPr>
              <a:t> </a:t>
            </a:r>
            <a:r>
              <a:rPr lang="en-US" altLang="ko-KR" dirty="0" err="1">
                <a:ea typeface="Ebrima" pitchFamily="2" charset="0"/>
              </a:rPr>
              <a:t>code:Modify</a:t>
            </a:r>
            <a:r>
              <a:rPr lang="en-US" altLang="ko-KR" dirty="0">
                <a:ea typeface="Ebrima" pitchFamily="2" charset="0"/>
              </a:rPr>
              <a:t> &amp; Run python code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5786" y="1535354"/>
            <a:ext cx="7131398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Web browser and connect to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Dashboard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http://&lt;NUC IP&gt;:8888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24555" y="1446842"/>
            <a:ext cx="7805097" cy="4268174"/>
            <a:chOff x="624555" y="1513030"/>
            <a:chExt cx="7805097" cy="4268174"/>
          </a:xfrm>
        </p:grpSpPr>
        <p:sp>
          <p:nvSpPr>
            <p:cNvPr id="20" name="직사각형 19"/>
            <p:cNvSpPr/>
            <p:nvPr/>
          </p:nvSpPr>
          <p:spPr>
            <a:xfrm>
              <a:off x="664319" y="1547532"/>
              <a:ext cx="7708878" cy="41803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>
              <a:spLocks noChangeAspect="1"/>
            </p:cNvSpPr>
            <p:nvPr/>
          </p:nvSpPr>
          <p:spPr>
            <a:xfrm>
              <a:off x="8326748" y="5676906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F888EC9-C224-A34E-8F48-D501D24B3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34" y="2161222"/>
            <a:ext cx="6425376" cy="332042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7358082" y="1071546"/>
            <a:ext cx="1437469" cy="1189320"/>
            <a:chOff x="7358082" y="1071546"/>
            <a:chExt cx="1437469" cy="1189320"/>
          </a:xfrm>
        </p:grpSpPr>
        <p:grpSp>
          <p:nvGrpSpPr>
            <p:cNvPr id="24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6" name="타원형 설명선 25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(1/4)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41232" y="2352876"/>
            <a:ext cx="7545544" cy="2560582"/>
            <a:chOff x="291516" y="2631651"/>
            <a:chExt cx="8302100" cy="281731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49B746E-EAF2-2A4C-81BF-2605CF44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16" y="2631651"/>
              <a:ext cx="8302100" cy="2817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4742AE-A87D-3942-B049-AE9D3CD7D0F8}"/>
                </a:ext>
              </a:extLst>
            </p:cNvPr>
            <p:cNvSpPr/>
            <p:nvPr/>
          </p:nvSpPr>
          <p:spPr>
            <a:xfrm>
              <a:off x="291516" y="3512634"/>
              <a:ext cx="1002025" cy="3345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98812A-4D94-5E40-AD81-2BBB92AF67A2}"/>
                </a:ext>
              </a:extLst>
            </p:cNvPr>
            <p:cNvSpPr/>
            <p:nvPr/>
          </p:nvSpPr>
          <p:spPr>
            <a:xfrm>
              <a:off x="4181918" y="4335671"/>
              <a:ext cx="903038" cy="2920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Dash board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1209868"/>
            <a:ext cx="1437469" cy="1189320"/>
            <a:chOff x="7358082" y="1071546"/>
            <a:chExt cx="1437469" cy="1189320"/>
          </a:xfrm>
        </p:grpSpPr>
        <p:grpSp>
          <p:nvGrpSpPr>
            <p:cNvPr id="28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(2/4)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081314" y="2330202"/>
            <a:ext cx="6980663" cy="2612548"/>
            <a:chOff x="1081314" y="2487336"/>
            <a:chExt cx="6980663" cy="261254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1495C64-65F2-1F49-8458-2304EC0B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14" y="2487336"/>
              <a:ext cx="6980663" cy="2612548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374DEB-482D-4B49-9AD0-AB3308193DF2}"/>
                </a:ext>
              </a:extLst>
            </p:cNvPr>
            <p:cNvSpPr/>
            <p:nvPr/>
          </p:nvSpPr>
          <p:spPr>
            <a:xfrm>
              <a:off x="5341434" y="2509639"/>
              <a:ext cx="557561" cy="2447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53681AA-5D85-9A4A-A8E8-6E980E78133C}"/>
                </a:ext>
              </a:extLst>
            </p:cNvPr>
            <p:cNvSpPr/>
            <p:nvPr/>
          </p:nvSpPr>
          <p:spPr>
            <a:xfrm>
              <a:off x="2319453" y="3536194"/>
              <a:ext cx="602165" cy="2139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Cell &amp; Data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358082" y="1209868"/>
            <a:ext cx="1437469" cy="1189320"/>
            <a:chOff x="7358082" y="1071546"/>
            <a:chExt cx="1437469" cy="1189320"/>
          </a:xfrm>
        </p:grpSpPr>
        <p:grpSp>
          <p:nvGrpSpPr>
            <p:cNvPr id="27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9" name="타원형 설명선 28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(3/4)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812945" y="2643182"/>
            <a:ext cx="7430260" cy="2336114"/>
            <a:chOff x="155751" y="2487336"/>
            <a:chExt cx="8831789" cy="277676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1DF2EB-36D7-2A4F-A244-D7FE200B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51" y="2487336"/>
              <a:ext cx="8831789" cy="2776761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FC450C3-28CC-C140-BED2-61AB5A9D1329}"/>
                </a:ext>
              </a:extLst>
            </p:cNvPr>
            <p:cNvSpPr/>
            <p:nvPr/>
          </p:nvSpPr>
          <p:spPr>
            <a:xfrm>
              <a:off x="8513776" y="4231741"/>
              <a:ext cx="388732" cy="200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48B22E6-E38C-494C-B591-95C7164BFB34}"/>
                </a:ext>
              </a:extLst>
            </p:cNvPr>
            <p:cNvSpPr/>
            <p:nvPr/>
          </p:nvSpPr>
          <p:spPr>
            <a:xfrm>
              <a:off x="8708142" y="2530335"/>
              <a:ext cx="254043" cy="2424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85786" y="227020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Data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2181694"/>
            <a:ext cx="7805097" cy="3021837"/>
            <a:chOff x="624555" y="1513030"/>
            <a:chExt cx="7805097" cy="3021837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292731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430569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1214422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제목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(4/4)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85786" y="2363102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We can see the changes of values from database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2274590"/>
            <a:ext cx="7805097" cy="2940360"/>
            <a:chOff x="624555" y="1513030"/>
            <a:chExt cx="7805097" cy="2940360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285587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34909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1307318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ADA8BD-964F-8841-A5CE-DC0D9B93B1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2726798"/>
            <a:ext cx="7331304" cy="2223858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#5 – Check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8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9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21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22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3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4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25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37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2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2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3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4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35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Automated Provisioning &amp; Visibility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4F2120B-2D57-40FC-BA13-CF54D2A216A7}"/>
              </a:ext>
            </a:extLst>
          </p:cNvPr>
          <p:cNvSpPr/>
          <p:nvPr/>
        </p:nvSpPr>
        <p:spPr>
          <a:xfrm>
            <a:off x="2896379" y="224612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b ethernet cableì ëí ì´ë¯¸ì§ ê²ìê²°ê³¼">
            <a:extLst>
              <a:ext uri="{FF2B5EF4-FFF2-40B4-BE49-F238E27FC236}">
                <a16:creationId xmlns:a16="http://schemas.microsoft.com/office/drawing/2014/main" id="{E6F5E3FA-DAE6-49A7-ADC4-DB54F88A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10" y="7532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50E991-99FA-4608-8087-6B916052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65" y="1219829"/>
            <a:ext cx="2054642" cy="1457763"/>
          </a:xfrm>
          <a:prstGeom prst="rect">
            <a:avLst/>
          </a:prstGeom>
        </p:spPr>
      </p:pic>
      <p:pic>
        <p:nvPicPr>
          <p:cNvPr id="12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123159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2509990" y="4685488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721372" y="1983776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52"/>
          <p:cNvCxnSpPr>
            <a:cxnSpLocks/>
            <a:endCxn id="16" idx="1"/>
          </p:cNvCxnSpPr>
          <p:nvPr/>
        </p:nvCxnSpPr>
        <p:spPr>
          <a:xfrm flipV="1">
            <a:off x="2520705" y="2095322"/>
            <a:ext cx="3200667" cy="3092954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5135" y="2463279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472" y="2041364"/>
            <a:ext cx="3452948" cy="283492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285720" y="980728"/>
            <a:ext cx="3316588" cy="628122"/>
            <a:chOff x="170003" y="1955961"/>
            <a:chExt cx="3316588" cy="671901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330050" y="2278105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47204" y="2141123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401965" y="3590402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manual Installation</a:t>
            </a:r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4391250" y="4184627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USB to ethernet connector</a:t>
            </a: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4391250" y="5320760"/>
            <a:ext cx="4562523" cy="52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have a IPMI port.</a:t>
            </a:r>
          </a:p>
        </p:txBody>
      </p:sp>
      <p:sp>
        <p:nvSpPr>
          <p:cNvPr id="36" name="제목 35"/>
          <p:cNvSpPr>
            <a:spLocks noGrp="1"/>
          </p:cNvSpPr>
          <p:nvPr>
            <p:ph type="title"/>
          </p:nvPr>
        </p:nvSpPr>
        <p:spPr>
          <a:xfrm>
            <a:off x="457200" y="26127"/>
            <a:ext cx="7329510" cy="51115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ea typeface="Ebrima" pitchFamily="2" charset="0"/>
              </a:rPr>
              <a:t>#6–1 OS manual Installation: Establish physical interconnect </a:t>
            </a:r>
            <a:endParaRPr sz="1800" dirty="0">
              <a:ea typeface="Ebrima" pitchFamily="2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D2AE09-0435-4CA1-8CF6-9F20EB9D3039}"/>
              </a:ext>
            </a:extLst>
          </p:cNvPr>
          <p:cNvSpPr/>
          <p:nvPr/>
        </p:nvSpPr>
        <p:spPr>
          <a:xfrm>
            <a:off x="6040061" y="1942650"/>
            <a:ext cx="260131" cy="1641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9E8DCC-BC59-4339-97AC-265C5E7040F3}"/>
              </a:ext>
            </a:extLst>
          </p:cNvPr>
          <p:cNvSpPr/>
          <p:nvPr/>
        </p:nvSpPr>
        <p:spPr>
          <a:xfrm>
            <a:off x="6936991" y="1717006"/>
            <a:ext cx="317730" cy="2667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0004591-B05D-4764-A18D-94C65140A9EC}"/>
              </a:ext>
            </a:extLst>
          </p:cNvPr>
          <p:cNvCxnSpPr>
            <a:stCxn id="37" idx="3"/>
            <a:endCxn id="41" idx="1"/>
          </p:cNvCxnSpPr>
          <p:nvPr/>
        </p:nvCxnSpPr>
        <p:spPr>
          <a:xfrm flipV="1">
            <a:off x="6300192" y="1850391"/>
            <a:ext cx="636799" cy="174343"/>
          </a:xfrm>
          <a:prstGeom prst="bentConnector3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5D7618-1FB3-4FA6-9AC5-E558E9AB1E41}"/>
              </a:ext>
            </a:extLst>
          </p:cNvPr>
          <p:cNvSpPr/>
          <p:nvPr/>
        </p:nvSpPr>
        <p:spPr>
          <a:xfrm>
            <a:off x="7789762" y="2048961"/>
            <a:ext cx="319595" cy="282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3C6808C-01C7-43A6-A489-2FDE827EC08A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4125800" y="2331807"/>
            <a:ext cx="3823760" cy="869734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879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00444" y="1329761"/>
            <a:ext cx="7645738" cy="513986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target NUC, go to BIOS, turn on PXE and set network boot priority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NUC reboot (to apply BIOS changes)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MAAS server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update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install </a:t>
            </a:r>
            <a:r>
              <a:rPr lang="en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Initiate MAAS server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init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Login to the MAAS UI at: 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http://&lt;your.maas.ip&gt;:5240/MAAS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the MAAS UI, you need to make user configurations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*Region 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Ubuntu images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Turn on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the “Subnets” tab, select the VLAN for which you want to enable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 select “Provide DHCP”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1" algn="r"/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  <a:p>
            <a:pPr lvl="1"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맑은 고딕 (본문)"/>
              </a:rPr>
              <a:t>*region : Organizational unit. Contains all information about all machines running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#6-2 Install MAAS server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Labs #1~#3: Relationship</a:t>
            </a:r>
            <a:endParaRPr>
              <a:ea typeface="Ebrima" pitchFamily="2" charset="0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1667950" y="946254"/>
            <a:ext cx="6047322" cy="5519276"/>
            <a:chOff x="1337782" y="749737"/>
            <a:chExt cx="6718262" cy="6131632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8243" y="778278"/>
              <a:ext cx="3422278" cy="2339397"/>
            </a:xfrm>
            <a:prstGeom prst="rect">
              <a:avLst/>
            </a:prstGeom>
          </p:spPr>
        </p:pic>
        <p:grpSp>
          <p:nvGrpSpPr>
            <p:cNvPr id="121" name="그룹 120"/>
            <p:cNvGrpSpPr/>
            <p:nvPr/>
          </p:nvGrpSpPr>
          <p:grpSpPr>
            <a:xfrm>
              <a:off x="1337782" y="749737"/>
              <a:ext cx="6718262" cy="6131632"/>
              <a:chOff x="556468" y="749737"/>
              <a:chExt cx="6718262" cy="6131632"/>
            </a:xfrm>
          </p:grpSpPr>
          <p:pic>
            <p:nvPicPr>
              <p:cNvPr id="122" name="Picture 212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E7E6E6">
                    <a:shade val="45000"/>
                    <a:satMod val="135000"/>
                  </a:srgbClr>
                  <a:prstClr val="white"/>
                </a:duotone>
              </a:blip>
              <a:srcRect l="20868" r="20868"/>
              <a:stretch/>
            </p:blipFill>
            <p:spPr>
              <a:xfrm>
                <a:off x="1382896" y="749737"/>
                <a:ext cx="929762" cy="2394930"/>
              </a:xfrm>
              <a:prstGeom prst="rect">
                <a:avLst/>
              </a:prstGeom>
            </p:spPr>
          </p:pic>
          <p:pic>
            <p:nvPicPr>
              <p:cNvPr id="123" name="Picture 2" descr="http://beta3.finance.si/pics/cache_no/notebook.141155587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58" y="2341459"/>
                <a:ext cx="1272330" cy="1027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타원 123"/>
              <p:cNvSpPr/>
              <p:nvPr/>
            </p:nvSpPr>
            <p:spPr>
              <a:xfrm>
                <a:off x="5301460" y="3060932"/>
                <a:ext cx="187242" cy="18724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25" name="그림 124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1468646" y="4078972"/>
                <a:ext cx="1493670" cy="982016"/>
              </a:xfrm>
              <a:prstGeom prst="rect">
                <a:avLst/>
              </a:prstGeom>
            </p:spPr>
          </p:pic>
          <p:sp>
            <p:nvSpPr>
              <p:cNvPr id="126" name="직사각형 125"/>
              <p:cNvSpPr/>
              <p:nvPr/>
            </p:nvSpPr>
            <p:spPr>
              <a:xfrm flipV="1">
                <a:off x="556468" y="5292065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52933" y="172812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Tower Lab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1021161" y="3658284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Box Lab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021161" y="545107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Inter-Connect Lab</a:t>
                </a: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4763834" y="5034375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em1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4761110" y="4551192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sq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br0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33" name="그룹 38"/>
              <p:cNvGrpSpPr/>
              <p:nvPr/>
            </p:nvGrpSpPr>
            <p:grpSpPr>
              <a:xfrm>
                <a:off x="3673679" y="3545157"/>
                <a:ext cx="438649" cy="312619"/>
                <a:chOff x="1618390" y="1838347"/>
                <a:chExt cx="1018300" cy="725729"/>
              </a:xfrm>
            </p:grpSpPr>
            <p:pic>
              <p:nvPicPr>
                <p:cNvPr id="171" name="그림 3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8390" y="1838347"/>
                  <a:ext cx="998077" cy="316037"/>
                </a:xfrm>
                <a:prstGeom prst="rect">
                  <a:avLst/>
                </a:prstGeom>
              </p:spPr>
            </p:pic>
            <p:sp>
              <p:nvSpPr>
                <p:cNvPr id="172" name="모서리가 둥근 직사각형 40"/>
                <p:cNvSpPr/>
                <p:nvPr/>
              </p:nvSpPr>
              <p:spPr>
                <a:xfrm>
                  <a:off x="1722290" y="2176281"/>
                  <a:ext cx="914400" cy="387795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rebuchet MS" panose="020B0603020202020204"/>
                      <a:ea typeface="HY그래픽M" panose="02030600000101010101" pitchFamily="18" charset="-127"/>
                      <a:cs typeface="+mn-cs"/>
                    </a:rPr>
                    <a:t>VM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endParaRPr>
                </a:p>
              </p:txBody>
            </p:sp>
          </p:grpSp>
          <p:cxnSp>
            <p:nvCxnSpPr>
              <p:cNvPr id="134" name="직선 연결선 133"/>
              <p:cNvCxnSpPr>
                <a:endCxn id="132" idx="2"/>
              </p:cNvCxnSpPr>
              <p:nvPr/>
            </p:nvCxnSpPr>
            <p:spPr>
              <a:xfrm flipV="1">
                <a:off x="4944221" y="4718793"/>
                <a:ext cx="2948" cy="315582"/>
              </a:xfrm>
              <a:prstGeom prst="line">
                <a:avLst/>
              </a:prstGeom>
              <a:noFill/>
              <a:ln w="22225" cap="sq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 w="sm" len="med"/>
                <a:tailEnd type="arrow" w="sm" len="med"/>
              </a:ln>
              <a:effectLst/>
            </p:spPr>
          </p:cxnSp>
          <p:cxnSp>
            <p:nvCxnSpPr>
              <p:cNvPr id="135" name="꺾인 연결선 42"/>
              <p:cNvCxnSpPr>
                <a:stCxn id="132" idx="1"/>
                <a:endCxn id="138" idx="2"/>
              </p:cNvCxnSpPr>
              <p:nvPr/>
            </p:nvCxnSpPr>
            <p:spPr>
              <a:xfrm rot="10800000">
                <a:off x="3919282" y="4215566"/>
                <a:ext cx="841828" cy="419427"/>
              </a:xfrm>
              <a:prstGeom prst="bentConnector2">
                <a:avLst/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cxnSp>
            <p:nvCxnSpPr>
              <p:cNvPr id="136" name="꺾인 연결선 135"/>
              <p:cNvCxnSpPr>
                <a:stCxn id="132" idx="3"/>
                <a:endCxn id="147" idx="1"/>
              </p:cNvCxnSpPr>
              <p:nvPr/>
            </p:nvCxnSpPr>
            <p:spPr>
              <a:xfrm flipV="1">
                <a:off x="5133230" y="4201082"/>
                <a:ext cx="750308" cy="433911"/>
              </a:xfrm>
              <a:prstGeom prst="bentConnector3">
                <a:avLst>
                  <a:gd name="adj1" fmla="val 50000"/>
                </a:avLst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2618" y="4699949"/>
                <a:ext cx="485981" cy="315572"/>
              </a:xfrm>
              <a:prstGeom prst="rect">
                <a:avLst/>
              </a:prstGeom>
            </p:spPr>
          </p:pic>
          <p:sp>
            <p:nvSpPr>
              <p:cNvPr id="138" name="모서리가 둥근 직사각형 137"/>
              <p:cNvSpPr/>
              <p:nvPr/>
            </p:nvSpPr>
            <p:spPr>
              <a:xfrm>
                <a:off x="3796993" y="4045870"/>
                <a:ext cx="244577" cy="169695"/>
              </a:xfrm>
              <a:prstGeom prst="round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Tap1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cxnSp>
            <p:nvCxnSpPr>
              <p:cNvPr id="139" name="직선 화살표 연결선 138"/>
              <p:cNvCxnSpPr>
                <a:stCxn id="138" idx="0"/>
              </p:cNvCxnSpPr>
              <p:nvPr/>
            </p:nvCxnSpPr>
            <p:spPr>
              <a:xfrm flipH="1" flipV="1">
                <a:off x="3915382" y="3857776"/>
                <a:ext cx="3900" cy="18809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triangle" w="sm" len="med"/>
                <a:tailEnd type="triangle" w="sm" len="med"/>
              </a:ln>
              <a:effectLst/>
            </p:spPr>
          </p:cxnSp>
          <p:sp>
            <p:nvSpPr>
              <p:cNvPr id="140" name="직사각형 139"/>
              <p:cNvSpPr/>
              <p:nvPr/>
            </p:nvSpPr>
            <p:spPr>
              <a:xfrm>
                <a:off x="4245060" y="6631268"/>
                <a:ext cx="1473596" cy="210177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41" name="Picture 2" descr="http://blog.hypriot.com/images/logo_tr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52" y="6614113"/>
                <a:ext cx="353252" cy="24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TextBox 141"/>
              <p:cNvSpPr txBox="1"/>
              <p:nvPr/>
            </p:nvSpPr>
            <p:spPr>
              <a:xfrm>
                <a:off x="4692597" y="6623918"/>
                <a:ext cx="9079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맑은 고딕" panose="020B0503020000020004" pitchFamily="50" charset="-127"/>
                    <a:cs typeface="+mn-cs"/>
                  </a:rPr>
                  <a:t>Hypriot OS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43" name="그룹 50"/>
              <p:cNvGrpSpPr/>
              <p:nvPr/>
            </p:nvGrpSpPr>
            <p:grpSpPr>
              <a:xfrm>
                <a:off x="4926052" y="6372677"/>
                <a:ext cx="788945" cy="220135"/>
                <a:chOff x="1488893" y="4552574"/>
                <a:chExt cx="1552994" cy="433323"/>
              </a:xfrm>
            </p:grpSpPr>
            <p:sp>
              <p:nvSpPr>
                <p:cNvPr id="169" name="직사각형 168"/>
                <p:cNvSpPr/>
                <p:nvPr/>
              </p:nvSpPr>
              <p:spPr>
                <a:xfrm>
                  <a:off x="1488893" y="4552574"/>
                  <a:ext cx="1552994" cy="4333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70" name="그림 169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2486" y="4589529"/>
                  <a:ext cx="1410870" cy="362510"/>
                </a:xfrm>
                <a:prstGeom prst="rect">
                  <a:avLst/>
                </a:prstGeom>
              </p:spPr>
            </p:pic>
          </p:grpSp>
          <p:sp>
            <p:nvSpPr>
              <p:cNvPr id="144" name="오른쪽 화살표 143"/>
              <p:cNvSpPr/>
              <p:nvPr/>
            </p:nvSpPr>
            <p:spPr>
              <a:xfrm rot="16200000">
                <a:off x="4232967" y="6305136"/>
                <a:ext cx="327894" cy="342866"/>
              </a:xfrm>
              <a:prstGeom prst="rightArrow">
                <a:avLst/>
              </a:prstGeom>
              <a:solidFill>
                <a:srgbClr val="FF0000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flipV="1">
                <a:off x="556468" y="3426440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6" name="굽은 화살표 145"/>
              <p:cNvSpPr/>
              <p:nvPr/>
            </p:nvSpPr>
            <p:spPr>
              <a:xfrm rot="16200000" flipV="1">
                <a:off x="3584279" y="2757900"/>
                <a:ext cx="4354557" cy="2631710"/>
              </a:xfrm>
              <a:prstGeom prst="bentArrow">
                <a:avLst>
                  <a:gd name="adj1" fmla="val 22253"/>
                  <a:gd name="adj2" fmla="val 21924"/>
                  <a:gd name="adj3" fmla="val 20657"/>
                  <a:gd name="adj4" fmla="val 40493"/>
                </a:avLst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5883538" y="3687196"/>
                <a:ext cx="1238279" cy="1027772"/>
              </a:xfrm>
              <a:prstGeom prst="roundRect">
                <a:avLst/>
              </a:prstGeom>
              <a:gradFill flip="none" rotWithShape="1">
                <a:gsLst>
                  <a:gs pos="0">
                    <a:srgbClr val="70AD47">
                      <a:lumMod val="0"/>
                      <a:lumOff val="100000"/>
                    </a:srgbClr>
                  </a:gs>
                  <a:gs pos="35000">
                    <a:srgbClr val="70AD47">
                      <a:lumMod val="0"/>
                      <a:lumOff val="100000"/>
                    </a:srgbClr>
                  </a:gs>
                  <a:gs pos="100000">
                    <a:srgbClr val="FFC000"/>
                  </a:gs>
                </a:gsLst>
                <a:path path="circle">
                  <a:fillToRect l="50000" t="-80000" r="50000" b="180000"/>
                </a:path>
                <a:tileRect/>
              </a:gradFill>
              <a:ln w="2540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48" name="그룹 57"/>
              <p:cNvGrpSpPr/>
              <p:nvPr/>
            </p:nvGrpSpPr>
            <p:grpSpPr>
              <a:xfrm>
                <a:off x="6109115" y="3838008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6" name="정육면체 165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7" name="그림 16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8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grpSp>
            <p:nvGrpSpPr>
              <p:cNvPr id="149" name="그룹 61"/>
              <p:cNvGrpSpPr/>
              <p:nvPr/>
            </p:nvGrpSpPr>
            <p:grpSpPr>
              <a:xfrm>
                <a:off x="6255524" y="3864931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3" name="정육면체 162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4" name="그림 16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5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150" name="TextBox 149"/>
              <p:cNvSpPr txBox="1"/>
              <p:nvPr/>
            </p:nvSpPr>
            <p:spPr>
              <a:xfrm>
                <a:off x="5788639" y="3441627"/>
                <a:ext cx="14109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Kafka broker cluster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51" name="그룹 66"/>
              <p:cNvGrpSpPr/>
              <p:nvPr/>
            </p:nvGrpSpPr>
            <p:grpSpPr>
              <a:xfrm>
                <a:off x="6404744" y="3896053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0" name="정육면체 159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1" name="그림 16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2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152" name="직사각형 151"/>
              <p:cNvSpPr/>
              <p:nvPr/>
            </p:nvSpPr>
            <p:spPr>
              <a:xfrm>
                <a:off x="5837322" y="4776843"/>
                <a:ext cx="1437408" cy="38191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53" name="그림 15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227" y="4826536"/>
                <a:ext cx="1111648" cy="285628"/>
              </a:xfrm>
              <a:prstGeom prst="rect">
                <a:avLst/>
              </a:prstGeom>
            </p:spPr>
          </p:pic>
          <p:sp>
            <p:nvSpPr>
              <p:cNvPr id="154" name="직사각형 103"/>
              <p:cNvSpPr/>
              <p:nvPr/>
            </p:nvSpPr>
            <p:spPr>
              <a:xfrm>
                <a:off x="4248220" y="5438376"/>
                <a:ext cx="291502" cy="89403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55" name="Picture 2" descr="Net-SNMP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6300" y="5839277"/>
                <a:ext cx="260633" cy="5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" name="그룹 74"/>
              <p:cNvGrpSpPr/>
              <p:nvPr/>
            </p:nvGrpSpPr>
            <p:grpSpPr>
              <a:xfrm>
                <a:off x="4948399" y="5401612"/>
                <a:ext cx="496185" cy="894039"/>
                <a:chOff x="1302642" y="2620971"/>
                <a:chExt cx="976711" cy="1759865"/>
              </a:xfrm>
            </p:grpSpPr>
            <p:sp>
              <p:nvSpPr>
                <p:cNvPr id="157" name="정육면체 156"/>
                <p:cNvSpPr/>
                <p:nvPr/>
              </p:nvSpPr>
              <p:spPr>
                <a:xfrm>
                  <a:off x="14624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58" name="Picture 2" descr="https://flume.apache.org/_static/flume-logo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5656" y="3311118"/>
                  <a:ext cx="525444" cy="526158"/>
                </a:xfrm>
                <a:prstGeom prst="rect">
                  <a:avLst/>
                </a:prstGeom>
                <a:noFill/>
                <a:ln w="1270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1302642" y="2692584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5895" y="5723029"/>
                <a:ext cx="2042337" cy="11583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00444" y="1329761"/>
            <a:ext cx="7746654" cy="550920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Enlist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all the servers to PXE boot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hardware is initialized, all software operations stop)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Check the NUC appear in MAAS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If the NUC does not support IPMI based BMC, edit them and enter their BMC details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Commission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“machine interface”, “configuration” and set “power type” to “manual”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select “commission”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a new kernel is installed, the box must be rebooted as to prevent the removed kernel from being loaded which will halt the NUC operation)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choose ”deploy” and click “view this page”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SSH keys, choose source and click upload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“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id_rsa.pub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” as a public key and click “import”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#6-3 Enlist, Commission and deploy the box 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58801" y="1334953"/>
            <a:ext cx="7746654" cy="280076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SSH key</a:t>
            </a:r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ssh-keygen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cat ~/.ssh/id_rsa.pub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Copy the outcome , press “upload” and paste it on “User ID” and import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“take action”, choose “deploy”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OS remote Install complete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22871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#6-4 Deploying the box 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98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381014" y="2586504"/>
            <a:ext cx="6405696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Remaining Lab practice requires </a:t>
            </a:r>
          </a:p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special Box resources with</a:t>
            </a:r>
          </a:p>
          <a:p>
            <a:pPr algn="ctr"/>
            <a:r>
              <a:rPr lang="en-US" altLang="ko-KR" sz="2400" b="1" dirty="0">
                <a:solidFill>
                  <a:srgbClr val="F273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 or similar Remote Power Management, PXE Boot support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57224" y="2104606"/>
            <a:ext cx="7387406" cy="241072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>
            <a:spLocks noChangeAspect="1"/>
          </p:cNvSpPr>
          <p:nvPr/>
        </p:nvSpPr>
        <p:spPr>
          <a:xfrm>
            <a:off x="811959" y="206621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>
            <a:spLocks noChangeAspect="1"/>
          </p:cNvSpPr>
          <p:nvPr/>
        </p:nvSpPr>
        <p:spPr>
          <a:xfrm>
            <a:off x="8197232" y="447105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29656" y="1800686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83382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123159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2065927" y="4685488"/>
            <a:ext cx="0" cy="49766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509990" y="4685488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2304518"/>
            <a:ext cx="3251473" cy="6467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507096" y="2448496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47"/>
          <p:cNvCxnSpPr>
            <a:stCxn id="12" idx="3"/>
            <a:endCxn id="16" idx="0"/>
          </p:cNvCxnSpPr>
          <p:nvPr/>
        </p:nvCxnSpPr>
        <p:spPr>
          <a:xfrm flipV="1">
            <a:off x="3127426" y="2448496"/>
            <a:ext cx="2509736" cy="3042030"/>
          </a:xfrm>
          <a:prstGeom prst="bentConnector4">
            <a:avLst>
              <a:gd name="adj1" fmla="val 40916"/>
              <a:gd name="adj2" fmla="val 107515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41936" y="239852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IPMI port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8685" y="2542024"/>
            <a:ext cx="984830" cy="338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52"/>
          <p:cNvCxnSpPr>
            <a:stCxn id="12" idx="3"/>
            <a:endCxn id="19" idx="0"/>
          </p:cNvCxnSpPr>
          <p:nvPr/>
        </p:nvCxnSpPr>
        <p:spPr>
          <a:xfrm flipV="1">
            <a:off x="3127426" y="2542024"/>
            <a:ext cx="3203674" cy="2948502"/>
          </a:xfrm>
          <a:prstGeom prst="bentConnector4">
            <a:avLst>
              <a:gd name="adj1" fmla="val 35816"/>
              <a:gd name="adj2" fmla="val 107753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81274" y="2914423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2041364"/>
            <a:ext cx="3452948" cy="283492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285720" y="928670"/>
            <a:ext cx="3316588" cy="671901"/>
            <a:chOff x="170003" y="1955961"/>
            <a:chExt cx="3316588" cy="671901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330050" y="2186955"/>
              <a:ext cx="317155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30050" y="2360289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47205" y="2048455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Power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7204" y="2223307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401965" y="3590402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Automated Installation</a:t>
            </a:r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4401965" y="4019030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IPMI, Intel AMT, IBM HMC … and so on. 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4401965" y="4733410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satisfy the above requirement!</a:t>
            </a:r>
          </a:p>
        </p:txBody>
      </p:sp>
      <p:sp>
        <p:nvSpPr>
          <p:cNvPr id="36" name="제목 35"/>
          <p:cNvSpPr>
            <a:spLocks noGrp="1"/>
          </p:cNvSpPr>
          <p:nvPr>
            <p:ph type="title"/>
          </p:nvPr>
        </p:nvSpPr>
        <p:spPr>
          <a:xfrm>
            <a:off x="457200" y="26127"/>
            <a:ext cx="7329510" cy="51115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ea typeface="Ebrima" pitchFamily="2" charset="0"/>
              </a:rPr>
              <a:t>#7–1 OS Automated Installation: Establish physical interconnect </a:t>
            </a:r>
            <a:endParaRPr sz="1800" dirty="0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12162" y="1714487"/>
            <a:ext cx="7451362" cy="2665431"/>
            <a:chOff x="549661" y="1842115"/>
            <a:chExt cx="8022868" cy="2869865"/>
          </a:xfrm>
        </p:grpSpPr>
        <p:grpSp>
          <p:nvGrpSpPr>
            <p:cNvPr id="31" name="그룹 30"/>
            <p:cNvGrpSpPr/>
            <p:nvPr/>
          </p:nvGrpSpPr>
          <p:grpSpPr>
            <a:xfrm>
              <a:off x="549661" y="1842115"/>
              <a:ext cx="3971294" cy="2852969"/>
              <a:chOff x="549661" y="1842115"/>
              <a:chExt cx="3971294" cy="2852969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661" y="1842115"/>
                <a:ext cx="3971294" cy="2852969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627311" y="3427927"/>
                <a:ext cx="2139942" cy="9894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654924" y="4094609"/>
                <a:ext cx="2028117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4734864" y="1842116"/>
              <a:ext cx="3837665" cy="2869864"/>
              <a:chOff x="4734864" y="1842116"/>
              <a:chExt cx="3837665" cy="2869864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864" y="1842116"/>
                <a:ext cx="3837665" cy="2869864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4798166" y="2581125"/>
                <a:ext cx="2341117" cy="6713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451548" y="2859494"/>
                <a:ext cx="596505" cy="912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화살표 연결선 17"/>
              <p:cNvCxnSpPr>
                <a:endCxn id="17" idx="1"/>
              </p:cNvCxnSpPr>
              <p:nvPr/>
            </p:nvCxnSpPr>
            <p:spPr>
              <a:xfrm flipV="1">
                <a:off x="6191893" y="2905109"/>
                <a:ext cx="259655" cy="522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519876" y="3386991"/>
                <a:ext cx="1344033" cy="246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IPMI IP Configuration</a:t>
                </a:r>
                <a:endParaRPr lang="ko-KR" altLang="en-US" sz="1200" dirty="0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1223206" y="4500570"/>
            <a:ext cx="2768707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PXE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00628" y="4500570"/>
            <a:ext cx="285366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IPMI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443" y="4929198"/>
            <a:ext cx="4536819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After then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Save Configuration and Exit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And then the PXE booting sequence is stated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4555" y="1556336"/>
            <a:ext cx="7805097" cy="4137686"/>
            <a:chOff x="624555" y="1513030"/>
            <a:chExt cx="7805097" cy="4137686"/>
          </a:xfrm>
        </p:grpSpPr>
        <p:sp>
          <p:nvSpPr>
            <p:cNvPr id="25" name="직사각형 24"/>
            <p:cNvSpPr/>
            <p:nvPr/>
          </p:nvSpPr>
          <p:spPr>
            <a:xfrm>
              <a:off x="664319" y="1547532"/>
              <a:ext cx="7708878" cy="40527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8326748" y="554641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723981" y="1000108"/>
            <a:ext cx="1071570" cy="1071570"/>
            <a:chOff x="7723981" y="623994"/>
            <a:chExt cx="1071570" cy="1071570"/>
          </a:xfrm>
        </p:grpSpPr>
        <p:sp>
          <p:nvSpPr>
            <p:cNvPr id="29" name="타원형 설명선 28"/>
            <p:cNvSpPr/>
            <p:nvPr/>
          </p:nvSpPr>
          <p:spPr>
            <a:xfrm>
              <a:off x="7723981" y="623994"/>
              <a:ext cx="1071570" cy="1071570"/>
            </a:xfrm>
            <a:prstGeom prst="wedgeEllipseCallout">
              <a:avLst>
                <a:gd name="adj1" fmla="val -30891"/>
                <a:gd name="adj2" fmla="val 62500"/>
              </a:avLst>
            </a:prstGeom>
            <a:solidFill>
              <a:schemeClr val="bg1"/>
            </a:solidFill>
            <a:ln w="57150">
              <a:solidFill>
                <a:srgbClr val="00747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3396" y="1071546"/>
              <a:ext cx="865632" cy="172190"/>
            </a:xfrm>
            <a:prstGeom prst="rect">
              <a:avLst/>
            </a:prstGeom>
          </p:spPr>
        </p:pic>
      </p:grpSp>
      <p:sp>
        <p:nvSpPr>
          <p:cNvPr id="34" name="제목 3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#7–2 OS Automatic Installation: BIOS Configuration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3" y="1418427"/>
            <a:ext cx="3312427" cy="15043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1522" y="3028770"/>
            <a:ext cx="2220480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&lt;Succeed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39" y="1418427"/>
            <a:ext cx="4038638" cy="15043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92366" y="3028770"/>
            <a:ext cx="2885726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&lt;Enlistment after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04688" y="1727346"/>
            <a:ext cx="1396359" cy="201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81629" y="1921111"/>
            <a:ext cx="1200573" cy="42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Check this message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4105080" y="3080602"/>
            <a:ext cx="306908" cy="431104"/>
          </a:xfrm>
          <a:prstGeom prst="downArrow">
            <a:avLst/>
          </a:prstGeom>
          <a:solidFill>
            <a:srgbClr val="F2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59" y="3652106"/>
            <a:ext cx="6372110" cy="20092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79300" y="5762974"/>
            <a:ext cx="4309193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&lt;After Enlistment (you can check on Web GUI) 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76865" y="4765278"/>
            <a:ext cx="3717109" cy="162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624555" y="1270584"/>
            <a:ext cx="7805097" cy="5015936"/>
            <a:chOff x="624555" y="1513030"/>
            <a:chExt cx="7805097" cy="5015936"/>
          </a:xfrm>
        </p:grpSpPr>
        <p:sp>
          <p:nvSpPr>
            <p:cNvPr id="27" name="직사각형 26"/>
            <p:cNvSpPr/>
            <p:nvPr/>
          </p:nvSpPr>
          <p:spPr>
            <a:xfrm>
              <a:off x="664319" y="1547532"/>
              <a:ext cx="7708878" cy="491878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8326748" y="642466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723981" y="714356"/>
            <a:ext cx="1071570" cy="1071570"/>
            <a:chOff x="7723981" y="623994"/>
            <a:chExt cx="1071570" cy="1071570"/>
          </a:xfrm>
        </p:grpSpPr>
        <p:sp>
          <p:nvSpPr>
            <p:cNvPr id="33" name="타원형 설명선 32"/>
            <p:cNvSpPr/>
            <p:nvPr/>
          </p:nvSpPr>
          <p:spPr>
            <a:xfrm>
              <a:off x="7723981" y="623994"/>
              <a:ext cx="1071570" cy="1071570"/>
            </a:xfrm>
            <a:prstGeom prst="wedgeEllipseCallout">
              <a:avLst>
                <a:gd name="adj1" fmla="val -30891"/>
                <a:gd name="adj2" fmla="val 62500"/>
              </a:avLst>
            </a:prstGeom>
            <a:solidFill>
              <a:schemeClr val="bg1"/>
            </a:solidFill>
            <a:ln w="57150">
              <a:solidFill>
                <a:srgbClr val="00747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23396" y="1071546"/>
              <a:ext cx="865632" cy="172190"/>
            </a:xfrm>
            <a:prstGeom prst="rect">
              <a:avLst/>
            </a:prstGeom>
          </p:spPr>
        </p:pic>
      </p:grpSp>
      <p:sp>
        <p:nvSpPr>
          <p:cNvPr id="30" name="제목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#8–1 OS Automatic </a:t>
            </a:r>
            <a:r>
              <a:rPr lang="en-US" altLang="ko-KR" dirty="0" err="1">
                <a:ea typeface="Ebrima" pitchFamily="2" charset="0"/>
              </a:rPr>
              <a:t>Installation:Enlistment</a:t>
            </a:r>
            <a:endParaRPr lang="en-US" altLang="ko-KR" dirty="0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28662" y="598367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10 minutes</a:t>
            </a:r>
            <a:endParaRPr lang="ko-KR" altLang="en-US" sz="1600" dirty="0">
              <a:solidFill>
                <a:srgbClr val="FF0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4555" y="1538752"/>
            <a:ext cx="7805097" cy="4423438"/>
            <a:chOff x="624555" y="1513030"/>
            <a:chExt cx="7805097" cy="4423438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4338984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583217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714356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785786" y="1787470"/>
            <a:ext cx="7614780" cy="4025631"/>
            <a:chOff x="785786" y="1857364"/>
            <a:chExt cx="7750632" cy="409745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86" y="1857364"/>
              <a:ext cx="6293014" cy="2132663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5761092" y="2223529"/>
              <a:ext cx="630621" cy="1411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5576" y="2955885"/>
              <a:ext cx="4966137" cy="938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51377" y="2155602"/>
              <a:ext cx="2185041" cy="266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Click this button to commission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91713" y="3140032"/>
              <a:ext cx="2010460" cy="61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All the hardware information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shown as ‘Unknown’ before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Commissioning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785786" y="4071942"/>
              <a:ext cx="7510718" cy="1882872"/>
              <a:chOff x="785786" y="4500570"/>
              <a:chExt cx="8171463" cy="2048515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786" y="4500570"/>
                <a:ext cx="8160879" cy="1909229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1646914" y="5134551"/>
                <a:ext cx="4414345" cy="3468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061259" y="5157928"/>
                <a:ext cx="1768394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Do not check anything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7214768" y="6099676"/>
                <a:ext cx="872360" cy="20940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579982" y="6259382"/>
                <a:ext cx="2377267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Click this button to commission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</p:grpSp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#8–2 OS Automatic </a:t>
            </a:r>
            <a:r>
              <a:rPr lang="en-US" altLang="ko-KR" dirty="0" err="1">
                <a:ea typeface="Ebrima" pitchFamily="2" charset="0"/>
              </a:rPr>
              <a:t>Installation:Commissioning</a:t>
            </a:r>
            <a:endParaRPr lang="en-US" altLang="ko-KR" dirty="0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5" y="1541812"/>
            <a:ext cx="7444815" cy="227008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684455" y="2276129"/>
            <a:ext cx="689455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545602" y="2668620"/>
            <a:ext cx="5911648" cy="10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543568" y="3749313"/>
            <a:ext cx="2757486" cy="44627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all the Hardware information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3736" y="200989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50254" y="1839856"/>
            <a:ext cx="1202127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689287" y="1699287"/>
            <a:ext cx="1728358" cy="6155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Ready state 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and power on/off state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5" y="4382701"/>
            <a:ext cx="7444815" cy="133231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822738" y="4993446"/>
            <a:ext cx="637774" cy="200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334497" y="519284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8662" y="5938252"/>
            <a:ext cx="7131398" cy="63402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is a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OS Installation procedure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15 minutes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324438"/>
            <a:ext cx="7805097" cy="4587800"/>
            <a:chOff x="624555" y="1513030"/>
            <a:chExt cx="7805097" cy="4587800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58082" y="642918"/>
            <a:ext cx="1437469" cy="1189320"/>
            <a:chOff x="7358082" y="1071546"/>
            <a:chExt cx="1437469" cy="1189320"/>
          </a:xfrm>
        </p:grpSpPr>
        <p:grpSp>
          <p:nvGrpSpPr>
            <p:cNvPr id="18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#8–3 OS Automatic </a:t>
            </a:r>
            <a:r>
              <a:rPr lang="en-US" altLang="ko-KR" dirty="0" err="1">
                <a:ea typeface="Ebrima" pitchFamily="2" charset="0"/>
              </a:rPr>
              <a:t>Installation:Deployment</a:t>
            </a:r>
            <a:r>
              <a:rPr lang="en-US" altLang="ko-KR" dirty="0">
                <a:ea typeface="Ebrima" pitchFamily="2" charset="0"/>
              </a:rPr>
              <a:t> (1/2)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24555" y="1538752"/>
            <a:ext cx="7805097" cy="4587800"/>
            <a:chOff x="624555" y="1513030"/>
            <a:chExt cx="7805097" cy="4587800"/>
          </a:xfrm>
        </p:grpSpPr>
        <p:sp>
          <p:nvSpPr>
            <p:cNvPr id="24" name="직사각형 23"/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857232"/>
            <a:ext cx="1437469" cy="1189320"/>
            <a:chOff x="7358082" y="1071546"/>
            <a:chExt cx="1437469" cy="1189320"/>
          </a:xfrm>
        </p:grpSpPr>
        <p:grpSp>
          <p:nvGrpSpPr>
            <p:cNvPr id="28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28663" y="1957092"/>
            <a:ext cx="7286676" cy="3900800"/>
            <a:chOff x="461988" y="1294265"/>
            <a:chExt cx="8220025" cy="440045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171" y="1294265"/>
              <a:ext cx="3261658" cy="2068049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88" y="4369593"/>
              <a:ext cx="8220025" cy="95915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733484" y="5278078"/>
              <a:ext cx="208393" cy="41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459421" y="4505507"/>
              <a:ext cx="1379482" cy="2005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38903" y="4362171"/>
              <a:ext cx="2183017" cy="50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Machine state is changed to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‘Deployed’</a:t>
              </a:r>
              <a:endParaRPr lang="ko-KR" altLang="en-US" sz="1100" dirty="0"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960126" y="3892601"/>
            <a:ext cx="3246402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(OS booted)&gt;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60126" y="5343386"/>
            <a:ext cx="3400290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(On Web GUI)&gt;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Ebrima" pitchFamily="2" charset="0"/>
              </a:rPr>
              <a:t>#8–3 OS Automatic </a:t>
            </a:r>
            <a:r>
              <a:rPr lang="en-US" altLang="ko-KR" dirty="0" err="1">
                <a:ea typeface="Ebrima" pitchFamily="2" charset="0"/>
              </a:rPr>
              <a:t>Installation:Deployment</a:t>
            </a:r>
            <a:r>
              <a:rPr lang="en-US" altLang="ko-KR" dirty="0">
                <a:ea typeface="Ebrima" pitchFamily="2" charset="0"/>
              </a:rPr>
              <a:t> (2/2)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Review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Theory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6759" y="1494598"/>
            <a:ext cx="8461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With Tower Lab, you have experimented selected roles of Monitor/Control (</a:t>
            </a:r>
            <a:r>
              <a:rPr lang="ko-KR" altLang="en-US" sz="2000" dirty="0">
                <a:latin typeface="+mn-ea"/>
                <a:cs typeface="Ebrima" pitchFamily="2" charset="0"/>
              </a:rPr>
              <a:t>관제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) Tower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1930" y="2494730"/>
            <a:ext cx="6550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Visibility Center function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enable ‘distributed monitoring’ 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over remote Boxes and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store ‘monitoring information’ 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to time-size DB.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558" y="3903808"/>
            <a:ext cx="5693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Provisioning Center function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enable remote ‘installation &amp; configuration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 (of OS and others)’ of distributed Boxes.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00034" y="3780614"/>
            <a:ext cx="8090849" cy="1291460"/>
            <a:chOff x="500034" y="4714884"/>
            <a:chExt cx="8090849" cy="1291460"/>
          </a:xfrm>
        </p:grpSpPr>
        <p:grpSp>
          <p:nvGrpSpPr>
            <p:cNvPr id="16" name="그룹 23"/>
            <p:cNvGrpSpPr/>
            <p:nvPr/>
          </p:nvGrpSpPr>
          <p:grpSpPr>
            <a:xfrm>
              <a:off x="785786" y="4714884"/>
              <a:ext cx="7805097" cy="1291460"/>
              <a:chOff x="785786" y="4740602"/>
              <a:chExt cx="7805097" cy="129146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825550" y="4786323"/>
                <a:ext cx="7708878" cy="121288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>
                <a:spLocks noChangeAspect="1"/>
              </p:cNvSpPr>
              <p:nvPr/>
            </p:nvSpPr>
            <p:spPr>
              <a:xfrm>
                <a:off x="785786" y="4740602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>
                <a:spLocks noChangeAspect="1"/>
              </p:cNvSpPr>
              <p:nvPr/>
            </p:nvSpPr>
            <p:spPr>
              <a:xfrm>
                <a:off x="8487979" y="5927764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대각선 방향의 모서리가 둥근 사각형 16"/>
            <p:cNvSpPr/>
            <p:nvPr/>
          </p:nvSpPr>
          <p:spPr>
            <a:xfrm>
              <a:off x="500034" y="5085242"/>
              <a:ext cx="608678" cy="62977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0747B"/>
            </a:solidFill>
            <a:ln>
              <a:noFill/>
            </a:ln>
            <a:effectLst>
              <a:outerShdw blurRad="101600" dist="63500" dir="3660000" algn="ctr" rotWithShape="0">
                <a:schemeClr val="bg1">
                  <a:lumMod val="75000"/>
                  <a:alpha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Ebrima" pitchFamily="2" charset="0"/>
                <a:ea typeface="Noto Sans CJK KR Bold" panose="020B0800000000000000" pitchFamily="34" charset="-127"/>
                <a:cs typeface="Ebrima" pitchFamily="2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00034" y="2351854"/>
            <a:ext cx="8090849" cy="1291460"/>
            <a:chOff x="500034" y="4714884"/>
            <a:chExt cx="8090849" cy="1291460"/>
          </a:xfrm>
        </p:grpSpPr>
        <p:grpSp>
          <p:nvGrpSpPr>
            <p:cNvPr id="22" name="그룹 35"/>
            <p:cNvGrpSpPr/>
            <p:nvPr/>
          </p:nvGrpSpPr>
          <p:grpSpPr>
            <a:xfrm>
              <a:off x="785786" y="4714884"/>
              <a:ext cx="7805097" cy="1291460"/>
              <a:chOff x="785786" y="4740602"/>
              <a:chExt cx="7805097" cy="129146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825550" y="4786323"/>
                <a:ext cx="7708878" cy="121288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785786" y="4740602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>
                <a:spLocks noChangeAspect="1"/>
              </p:cNvSpPr>
              <p:nvPr/>
            </p:nvSpPr>
            <p:spPr>
              <a:xfrm>
                <a:off x="8487979" y="5927764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대각선 방향의 모서리가 둥근 사각형 22"/>
            <p:cNvSpPr/>
            <p:nvPr/>
          </p:nvSpPr>
          <p:spPr>
            <a:xfrm>
              <a:off x="500034" y="5085242"/>
              <a:ext cx="608678" cy="62977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F27300"/>
            </a:solidFill>
            <a:ln>
              <a:noFill/>
            </a:ln>
            <a:effectLst>
              <a:outerShdw blurRad="101600" dist="63500" dir="3660000" algn="ctr" rotWithShape="0">
                <a:schemeClr val="bg1">
                  <a:lumMod val="75000"/>
                  <a:alpha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Ebrima" pitchFamily="2" charset="0"/>
                <a:ea typeface="Noto Sans CJK KR Bold" panose="020B0800000000000000" pitchFamily="34" charset="-127"/>
                <a:cs typeface="Ebrima" pitchFamily="2" charset="0"/>
              </a:endParaRPr>
            </a:p>
          </p:txBody>
        </p:sp>
      </p:grp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Lab Summary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4" name="직선 연결선 3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57489" y="2000264"/>
            <a:ext cx="76121" cy="2071678"/>
            <a:chOff x="8105888" y="-70644"/>
            <a:chExt cx="76121" cy="2071678"/>
          </a:xfrm>
        </p:grpSpPr>
        <p:cxnSp>
          <p:nvCxnSpPr>
            <p:cNvPr id="7" name="직선 연결선 6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945656" y="2818198"/>
            <a:ext cx="3559930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2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Mini@smartx.kr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95" y="4527729"/>
            <a:ext cx="1825574" cy="184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874218" y="1484784"/>
            <a:ext cx="5912360" cy="10008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Thank You for Your Attention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Any Question?</a:t>
            </a:r>
            <a:endParaRPr lang="ko-KR" altLang="en-US" sz="1050" b="1" dirty="0">
              <a:solidFill>
                <a:srgbClr val="FFA34D"/>
              </a:solidFill>
              <a:latin typeface="Ebrima" pitchFamily="2" charset="0"/>
              <a:ea typeface="Noto Sans CJK JP Black" pitchFamily="34" charset="-127"/>
              <a:cs typeface="Ebrima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0357" y="928670"/>
            <a:ext cx="8365048" cy="5517988"/>
            <a:chOff x="-744" y="878294"/>
            <a:chExt cx="9064996" cy="5979706"/>
          </a:xfrm>
        </p:grpSpPr>
        <p:sp>
          <p:nvSpPr>
            <p:cNvPr id="12" name="직사각형 11"/>
            <p:cNvSpPr/>
            <p:nvPr/>
          </p:nvSpPr>
          <p:spPr>
            <a:xfrm>
              <a:off x="-744" y="6263688"/>
              <a:ext cx="612304" cy="583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20453"/>
            <a:stretch/>
          </p:blipFill>
          <p:spPr>
            <a:xfrm>
              <a:off x="4499992" y="4005064"/>
              <a:ext cx="4564260" cy="28529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600" y="4095189"/>
              <a:ext cx="3236006" cy="150058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40" y="5492930"/>
              <a:ext cx="1796707" cy="116449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089" y="878294"/>
              <a:ext cx="6252716" cy="317074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6710" y="785794"/>
            <a:ext cx="1151065" cy="1028111"/>
          </a:xfrm>
          <a:prstGeom prst="rect">
            <a:avLst/>
          </a:prstGeom>
        </p:spPr>
      </p:pic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Automation Framework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321092" y="859277"/>
            <a:ext cx="8394312" cy="5570119"/>
            <a:chOff x="321092" y="805471"/>
            <a:chExt cx="8394312" cy="5570119"/>
          </a:xfrm>
        </p:grpSpPr>
        <p:grpSp>
          <p:nvGrpSpPr>
            <p:cNvPr id="12" name="그룹 11"/>
            <p:cNvGrpSpPr/>
            <p:nvPr/>
          </p:nvGrpSpPr>
          <p:grpSpPr>
            <a:xfrm>
              <a:off x="5393390" y="805471"/>
              <a:ext cx="3313022" cy="1505241"/>
              <a:chOff x="0" y="4437112"/>
              <a:chExt cx="4860032" cy="242088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0" y="4437112"/>
                <a:ext cx="4860032" cy="2420888"/>
              </a:xfrm>
              <a:prstGeom prst="round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0764" y="4760927"/>
                <a:ext cx="3888431" cy="206325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258" y="4498132"/>
                <a:ext cx="1048367" cy="934000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321092" y="5178053"/>
              <a:ext cx="8394312" cy="1197537"/>
              <a:chOff x="971991" y="1523281"/>
              <a:chExt cx="6976169" cy="377974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119404" y="2564904"/>
                <a:ext cx="6828755" cy="2701633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rot="16200000">
                <a:off x="3721131" y="1039507"/>
                <a:ext cx="2701633" cy="5752423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5400000">
                <a:off x="1170847" y="2513458"/>
                <a:ext cx="2701633" cy="2804527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80448" y="2855923"/>
                <a:ext cx="2160239" cy="242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Clouds</a:t>
                </a:r>
                <a:b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</a:b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(HPC/</a:t>
                </a:r>
                <a:r>
                  <a:rPr kumimoji="1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BigData</a:t>
                </a: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)</a:t>
                </a:r>
                <a:r>
                  <a:rPr kumimoji="1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 </a:t>
                </a:r>
                <a:endPara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71991" y="2598154"/>
                <a:ext cx="1800201" cy="154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Things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115616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End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5083" y="1523281"/>
                <a:ext cx="2160240" cy="820952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Edge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87920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Core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3347864" y="2564905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1" lang="ko-KR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𝝁</m:t>
                        </m:r>
                      </m:oMath>
                    </a14:m>
                    <a: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Clouds</a:t>
                    </a:r>
                    <a:b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</a:br>
                    <a:r>
                      <a:rPr kumimoji="1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(SDN/NFV)</a:t>
                    </a:r>
                    <a:endParaRPr kumimoji="1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80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직선 연결선 26"/>
              <p:cNvCxnSpPr/>
              <p:nvPr/>
            </p:nvCxnSpPr>
            <p:spPr>
              <a:xfrm>
                <a:off x="5724128" y="2564904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6079696" y="2500306"/>
              <a:ext cx="2417531" cy="2406812"/>
              <a:chOff x="6242784" y="3239148"/>
              <a:chExt cx="2602478" cy="2590938"/>
            </a:xfrm>
          </p:grpSpPr>
          <p:pic>
            <p:nvPicPr>
              <p:cNvPr id="29" name="Picture 109" descr="BlueClou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898" y="3239148"/>
                <a:ext cx="2558364" cy="1305304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26473" y="3380704"/>
                <a:ext cx="1079213" cy="1177475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6437260" y="4598980"/>
                <a:ext cx="225764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 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DevOps Tower Cloud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with </a:t>
                </a:r>
                <a:r>
                  <a:rPr kumimoji="1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DataLake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2" name="Picture 8" descr="icon-technolog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2784" y="3892863"/>
                <a:ext cx="849496" cy="630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2022800" y="3420973"/>
              <a:ext cx="1910018" cy="1639005"/>
              <a:chOff x="1831893" y="3542473"/>
              <a:chExt cx="2056139" cy="1764393"/>
            </a:xfrm>
          </p:grpSpPr>
          <p:grpSp>
            <p:nvGrpSpPr>
              <p:cNvPr id="34" name="그룹 94"/>
              <p:cNvGrpSpPr/>
              <p:nvPr/>
            </p:nvGrpSpPr>
            <p:grpSpPr>
              <a:xfrm>
                <a:off x="2332798" y="3542473"/>
                <a:ext cx="1555234" cy="1764393"/>
                <a:chOff x="2512989" y="2393020"/>
                <a:chExt cx="1555234" cy="1764393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591893" y="2880161"/>
                  <a:ext cx="698713" cy="567499"/>
                </a:xfrm>
                <a:prstGeom prst="rect">
                  <a:avLst/>
                </a:prstGeom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2512989" y="3449527"/>
                  <a:ext cx="155523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</a:t>
                  </a:r>
                  <a:r>
                    <a:rPr kumimoji="1" lang="el-GR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μ</a:t>
                  </a: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Boxes</a:t>
                  </a:r>
                  <a:endParaRPr kumimoji="1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44016" y="2825094"/>
                  <a:ext cx="632755" cy="513927"/>
                </a:xfrm>
                <a:prstGeom prst="rect">
                  <a:avLst/>
                </a:prstGeom>
              </p:spPr>
            </p:pic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929838" y="2393020"/>
                  <a:ext cx="632755" cy="513927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/>
              <p:cNvSpPr txBox="1"/>
              <p:nvPr/>
            </p:nvSpPr>
            <p:spPr>
              <a:xfrm>
                <a:off x="1831893" y="3660235"/>
                <a:ext cx="944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O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048948" y="3350804"/>
              <a:ext cx="1932475" cy="1755414"/>
              <a:chOff x="3678812" y="3417159"/>
              <a:chExt cx="2080314" cy="1889707"/>
            </a:xfrm>
          </p:grpSpPr>
          <p:grpSp>
            <p:nvGrpSpPr>
              <p:cNvPr id="41" name="그룹 93"/>
              <p:cNvGrpSpPr/>
              <p:nvPr/>
            </p:nvGrpSpPr>
            <p:grpSpPr>
              <a:xfrm>
                <a:off x="4243968" y="3417159"/>
                <a:ext cx="1515158" cy="1889707"/>
                <a:chOff x="4290253" y="2265839"/>
                <a:chExt cx="1515158" cy="1889707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4290253" y="3447660"/>
                  <a:ext cx="151515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Cluster</a:t>
                  </a:r>
                </a:p>
              </p:txBody>
            </p:sp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70866" y="2265839"/>
                  <a:ext cx="1331937" cy="1173129"/>
                </a:xfrm>
                <a:prstGeom prst="rect">
                  <a:avLst/>
                </a:prstGeom>
              </p:spPr>
            </p:pic>
          </p:grpSp>
          <p:sp>
            <p:nvSpPr>
              <p:cNvPr id="42" name="TextBox 41"/>
              <p:cNvSpPr txBox="1"/>
              <p:nvPr/>
            </p:nvSpPr>
            <p:spPr>
              <a:xfrm>
                <a:off x="3678812" y="3494709"/>
                <a:ext cx="1157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K/S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561459" y="2244752"/>
              <a:ext cx="2067906" cy="1129500"/>
              <a:chOff x="2319875" y="2225173"/>
              <a:chExt cx="2226105" cy="121590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2319875" y="2336281"/>
                <a:ext cx="1171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B/C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7" name="그룹 118"/>
              <p:cNvGrpSpPr/>
              <p:nvPr/>
            </p:nvGrpSpPr>
            <p:grpSpPr>
              <a:xfrm>
                <a:off x="3242418" y="2225173"/>
                <a:ext cx="1303562" cy="1215909"/>
                <a:chOff x="3326297" y="2631531"/>
                <a:chExt cx="1303562" cy="1215909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564081" y="2631531"/>
                  <a:ext cx="864030" cy="557116"/>
                </a:xfrm>
                <a:prstGeom prst="rect">
                  <a:avLst/>
                </a:prstGeom>
              </p:spPr>
            </p:pic>
            <p:sp>
              <p:nvSpPr>
                <p:cNvPr id="49" name="TextBox 48"/>
                <p:cNvSpPr txBox="1"/>
                <p:nvPr/>
              </p:nvSpPr>
              <p:spPr>
                <a:xfrm>
                  <a:off x="3326297" y="3139554"/>
                  <a:ext cx="130356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 Box</a:t>
                  </a:r>
                </a:p>
              </p:txBody>
            </p:sp>
          </p:grpSp>
        </p:grpSp>
      </p:grpSp>
      <p:sp>
        <p:nvSpPr>
          <p:cNvPr id="52" name="제목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</a:t>
            </a:r>
            <a:r>
              <a:rPr lang="en-US" altLang="ko-KR" dirty="0" err="1">
                <a:ea typeface="Ebrima" pitchFamily="2" charset="0"/>
              </a:rPr>
              <a:t>Composable</a:t>
            </a:r>
            <a:r>
              <a:rPr lang="en-US" altLang="ko-KR" dirty="0">
                <a:ea typeface="Ebrima" pitchFamily="2" charset="0"/>
              </a:rPr>
              <a:t> Playground &amp; Boxes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816014" y="121442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Software development technique based on </a:t>
            </a:r>
            <a:r>
              <a:rPr lang="en-US" altLang="ko-KR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Collection of loosely coupled small-size services (i.e., functions)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Fine-grained services and lightweight protocols to improve modularity, create applications easier, and helps resiliency against architecture erosion</a:t>
            </a:r>
          </a:p>
          <a:p>
            <a:pPr marL="285744" lvl="0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3" name="Picture 4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1" y="2571744"/>
            <a:ext cx="3500462" cy="35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96" y="3000371"/>
            <a:ext cx="4022256" cy="2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Container-based MSA (</a:t>
            </a:r>
            <a:r>
              <a:rPr lang="en-US" altLang="ko-KR" dirty="0" err="1">
                <a:ea typeface="Ebrima" pitchFamily="2" charset="0"/>
              </a:rPr>
              <a:t>MicroServices</a:t>
            </a:r>
            <a:r>
              <a:rPr lang="en-US" altLang="ko-KR" dirty="0">
                <a:ea typeface="Ebrima" pitchFamily="2" charset="0"/>
              </a:rPr>
              <a:t> Architecture)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Time Series Databas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6" y="1857364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ime seri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500174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nfluxdb chronogr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28625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786314" y="114298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816014" y="335756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Time series data is arrays of numbers indexed by time.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 some fields these time series are called profiles, curves, or traces.</a:t>
            </a: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Visibility: TSDB (Time Series Database)</a:t>
            </a:r>
            <a:endParaRPr err="1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648544" y="928670"/>
            <a:ext cx="5781108" cy="5044558"/>
            <a:chOff x="2184877" y="874935"/>
            <a:chExt cx="6708442" cy="58537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FAC211E-A5FB-4044-942C-3D3D4D49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1544" y="3731069"/>
              <a:ext cx="4381775" cy="299760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5BBA98-EF68-3544-B4B7-7235ED89D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10"/>
            <a:stretch/>
          </p:blipFill>
          <p:spPr>
            <a:xfrm>
              <a:off x="4640360" y="874935"/>
              <a:ext cx="4252959" cy="267846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77" y="6116725"/>
              <a:ext cx="1905000" cy="4953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1D9A35-B7B6-8B47-947D-3AAAD4571F43}"/>
              </a:ext>
            </a:extLst>
          </p:cNvPr>
          <p:cNvSpPr txBox="1"/>
          <p:nvPr/>
        </p:nvSpPr>
        <p:spPr>
          <a:xfrm>
            <a:off x="5143504" y="6108613"/>
            <a:ext cx="2730235" cy="307777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Zabbix</a:t>
            </a:r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Server Agent structure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33496C6-E832-D74A-B60D-6207C9CB6BC4}"/>
              </a:ext>
            </a:extLst>
          </p:cNvPr>
          <p:cNvSpPr txBox="1">
            <a:spLocks/>
          </p:cNvSpPr>
          <p:nvPr/>
        </p:nvSpPr>
        <p:spPr>
          <a:xfrm>
            <a:off x="408632" y="1250829"/>
            <a:ext cx="402049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Adopts a flexible notification mechanism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User can configure &amp; watch graph easily via Web GUI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Consists of structured server and client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Client collects the monitoring data and send it to the Zabbix server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Server visualizes the data that is collected by the Zabbix Agent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Visibility: </a:t>
            </a:r>
            <a:r>
              <a:rPr lang="en-US" altLang="ko-KR" dirty="0" err="1">
                <a:ea typeface="Ebrima" pitchFamily="2" charset="0"/>
              </a:rPr>
              <a:t>Zabbix</a:t>
            </a:r>
            <a:r>
              <a:rPr lang="en-US" altLang="ko-KR" dirty="0">
                <a:ea typeface="Ebrima" pitchFamily="2" charset="0"/>
              </a:rPr>
              <a:t> Distributed Monitoring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1847</Words>
  <Application>Microsoft Office PowerPoint</Application>
  <PresentationFormat>화면 슬라이드 쇼(4:3)</PresentationFormat>
  <Paragraphs>354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맑은 고딕</vt:lpstr>
      <vt:lpstr>맑은 고딕 (본문)</vt:lpstr>
      <vt:lpstr>Arial</vt:lpstr>
      <vt:lpstr>Calibri</vt:lpstr>
      <vt:lpstr>Cambria Math</vt:lpstr>
      <vt:lpstr>Comic Sans MS</vt:lpstr>
      <vt:lpstr>Ebrima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Tower Lab: Concept</vt:lpstr>
      <vt:lpstr>SmartX Labs #1~#3: Relationship</vt:lpstr>
      <vt:lpstr>PowerPoint 프레젠테이션</vt:lpstr>
      <vt:lpstr>SmartX Automation Framework</vt:lpstr>
      <vt:lpstr>SmartX Composable Playground &amp; Boxes</vt:lpstr>
      <vt:lpstr>Container-based MSA (MicroServices Architecture)</vt:lpstr>
      <vt:lpstr>Visibility: TSDB (Time Series Database)</vt:lpstr>
      <vt:lpstr>Visibility: Zabbix Distributed Monitoring</vt:lpstr>
      <vt:lpstr>Ubuntu boot procedure</vt:lpstr>
      <vt:lpstr>Remote OS installation on machines</vt:lpstr>
      <vt:lpstr>Provisioning: Ubuntu MAAS (Metal as a Service)</vt:lpstr>
      <vt:lpstr>MAAS: OS Automated Installation</vt:lpstr>
      <vt:lpstr>MAAS:  Remote OS installation process</vt:lpstr>
      <vt:lpstr>PowerPoint 프레젠테이션</vt:lpstr>
      <vt:lpstr>#0 - Lab Preparation (1/2)</vt:lpstr>
      <vt:lpstr>#0 - Lab Preparation (2/2)</vt:lpstr>
      <vt:lpstr>Visualization of Resource Visibility</vt:lpstr>
      <vt:lpstr>#1 Run InfluxDB &amp; Chronograf Containers on NUC</vt:lpstr>
      <vt:lpstr>#2 Install python packages:for python Kafka consumer</vt:lpstr>
      <vt:lpstr>#3 Broker to InfluxDB code:Modify &amp; Run python code</vt:lpstr>
      <vt:lpstr>#4 Configure Chronograf Dashboard (1/4)</vt:lpstr>
      <vt:lpstr>#4 Configure Chronograf Dashboard (2/4)</vt:lpstr>
      <vt:lpstr>#4 Configure Chronograf Dashboard (3/4)</vt:lpstr>
      <vt:lpstr>#4 Configure Chronograf Dashboard (4/4)</vt:lpstr>
      <vt:lpstr>#5 – Check Chronograf Dashboard</vt:lpstr>
      <vt:lpstr>Automated Provisioning &amp; Visibility</vt:lpstr>
      <vt:lpstr>#6–1 OS manual Installation: Establish physical interconnect </vt:lpstr>
      <vt:lpstr>#6-2 Install MAAS server</vt:lpstr>
      <vt:lpstr>#6-3 Enlist, Commission and deploy the box </vt:lpstr>
      <vt:lpstr>#6-4 Deploying the box </vt:lpstr>
      <vt:lpstr>PowerPoint 프레젠테이션</vt:lpstr>
      <vt:lpstr>#7–1 OS Automated Installation: Establish physical interconnect </vt:lpstr>
      <vt:lpstr>#7–2 OS Automatic Installation: BIOS Configuration</vt:lpstr>
      <vt:lpstr>#8–1 OS Automatic Installation:Enlistment</vt:lpstr>
      <vt:lpstr>#8–2 OS Automatic Installation:Commissioning</vt:lpstr>
      <vt:lpstr>#8–3 OS Automatic Installation:Deployment (1/2)</vt:lpstr>
      <vt:lpstr>#8–3 OS Automatic Installation:Deployment (2/2)</vt:lpstr>
      <vt:lpstr>PowerPoint 프레젠테이션</vt:lpstr>
      <vt:lpstr>Lab Summary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Win7</dc:creator>
  <cp:lastModifiedBy>Yoon Geumseong</cp:lastModifiedBy>
  <cp:revision>112</cp:revision>
  <dcterms:created xsi:type="dcterms:W3CDTF">2018-12-13T03:14:21Z</dcterms:created>
  <dcterms:modified xsi:type="dcterms:W3CDTF">2019-03-26T13:29:17Z</dcterms:modified>
</cp:coreProperties>
</file>